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69"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51103b180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51103b180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4ffd9a4f9b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4ffd9a4f9b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4ffd9a4f9b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4ffd9a4f9b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4ffd9a4f9b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4ffd9a4f9b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4ffd9a4f9b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4ffd9a4f9b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4ffd9a4f9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4ffd9a4f9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4ffd9a4f9b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4ffd9a4f9b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4ffd9a4f9b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4ffd9a4f9b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4ffd9a4f9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4ffd9a4f9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4ffd9a4f9b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4ffd9a4f9b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4ffd9a4f9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4ffd9a4f9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4ffd9a4f9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4ffd9a4f9b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i"/>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youtu.be/7TTgT7bLjkQ" TargetMode="External"/><Relationship Id="rId5" Type="http://schemas.openxmlformats.org/officeDocument/2006/relationships/image" Target="../media/image3.jpg"/><Relationship Id="rId4" Type="http://schemas.openxmlformats.org/officeDocument/2006/relationships/hyperlink" Target="http://www.youtube.com/watch?v=7TTgT7bLjkQ"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56;p13">
            <a:extLst>
              <a:ext uri="{FF2B5EF4-FFF2-40B4-BE49-F238E27FC236}">
                <a16:creationId xmlns:a16="http://schemas.microsoft.com/office/drawing/2014/main" id="{1A48B596-01DC-9D28-D27E-D48CB84D0013}"/>
              </a:ext>
            </a:extLst>
          </p:cNvPr>
          <p:cNvPicPr preferRelativeResize="0"/>
          <p:nvPr/>
        </p:nvPicPr>
        <p:blipFill>
          <a:blip r:embed="rId2">
            <a:alphaModFix/>
          </a:blip>
          <a:stretch>
            <a:fillRect/>
          </a:stretch>
        </p:blipFill>
        <p:spPr>
          <a:xfrm>
            <a:off x="934811" y="208189"/>
            <a:ext cx="7274377" cy="4727122"/>
          </a:xfrm>
          <a:prstGeom prst="rect">
            <a:avLst/>
          </a:prstGeom>
          <a:noFill/>
          <a:ln>
            <a:noFill/>
          </a:ln>
        </p:spPr>
      </p:pic>
    </p:spTree>
    <p:extLst>
      <p:ext uri="{BB962C8B-B14F-4D97-AF65-F5344CB8AC3E}">
        <p14:creationId xmlns:p14="http://schemas.microsoft.com/office/powerpoint/2010/main" val="1677445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311700" y="138700"/>
            <a:ext cx="8520600" cy="5130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Gill Sans"/>
              <a:buNone/>
            </a:pPr>
            <a:r>
              <a:rPr lang="fi" sz="2300">
                <a:latin typeface="Consolas"/>
                <a:ea typeface="Consolas"/>
                <a:cs typeface="Consolas"/>
                <a:sym typeface="Consolas"/>
              </a:rPr>
              <a:t>TAVOITE 5 ALATAVOITTEET 3/3</a:t>
            </a:r>
            <a:endParaRPr sz="2300">
              <a:latin typeface="Consolas"/>
              <a:ea typeface="Consolas"/>
              <a:cs typeface="Consolas"/>
              <a:sym typeface="Consolas"/>
            </a:endParaRPr>
          </a:p>
          <a:p>
            <a:pPr marL="0" lvl="0" indent="0" algn="l" rtl="0">
              <a:spcBef>
                <a:spcPts val="0"/>
              </a:spcBef>
              <a:spcAft>
                <a:spcPts val="0"/>
              </a:spcAft>
              <a:buNone/>
            </a:pPr>
            <a:endParaRPr b="1">
              <a:latin typeface="Consolas"/>
              <a:ea typeface="Consolas"/>
              <a:cs typeface="Consolas"/>
              <a:sym typeface="Consolas"/>
            </a:endParaRPr>
          </a:p>
        </p:txBody>
      </p:sp>
      <p:sp>
        <p:nvSpPr>
          <p:cNvPr id="123" name="Google Shape;123;p22"/>
          <p:cNvSpPr txBox="1">
            <a:spLocks noGrp="1"/>
          </p:cNvSpPr>
          <p:nvPr>
            <p:ph type="body" idx="1"/>
          </p:nvPr>
        </p:nvSpPr>
        <p:spPr>
          <a:xfrm>
            <a:off x="311700" y="596275"/>
            <a:ext cx="4260300" cy="397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fi" sz="1300" b="1">
                <a:solidFill>
                  <a:schemeClr val="dk1"/>
                </a:solidFill>
                <a:latin typeface="Consolas"/>
                <a:ea typeface="Consolas"/>
                <a:cs typeface="Consolas"/>
                <a:sym typeface="Consolas"/>
              </a:rPr>
              <a:t>5.a</a:t>
            </a:r>
            <a:r>
              <a:rPr lang="fi" sz="1300">
                <a:solidFill>
                  <a:schemeClr val="dk1"/>
                </a:solidFill>
                <a:latin typeface="Consolas"/>
                <a:ea typeface="Consolas"/>
                <a:cs typeface="Consolas"/>
                <a:sym typeface="Consolas"/>
              </a:rPr>
              <a:t> Toteuttaa uudistuksia, joilla naiset saavat yhtäläiset oikeudet taloudellisiin resursseihin, maan ja muunlaisen omaisuuden omistajuuteen sekä hallintaan, rahoituspalveluihin, perintöön ja luonnonvaroihin kansallisten lakien mukaisesti. </a:t>
            </a:r>
            <a:endParaRPr sz="1300">
              <a:solidFill>
                <a:schemeClr val="dk1"/>
              </a:solidFill>
              <a:latin typeface="Consolas"/>
              <a:ea typeface="Consolas"/>
              <a:cs typeface="Consolas"/>
              <a:sym typeface="Consolas"/>
            </a:endParaRPr>
          </a:p>
          <a:p>
            <a:pPr marL="0" lvl="0" indent="0" algn="l" rtl="0">
              <a:spcBef>
                <a:spcPts val="1600"/>
              </a:spcBef>
              <a:spcAft>
                <a:spcPts val="0"/>
              </a:spcAft>
              <a:buClr>
                <a:schemeClr val="dk1"/>
              </a:buClr>
              <a:buSzPts val="1400"/>
              <a:buFont typeface="Arial"/>
              <a:buNone/>
            </a:pPr>
            <a:r>
              <a:rPr lang="fi" sz="1300" b="1">
                <a:solidFill>
                  <a:schemeClr val="dk1"/>
                </a:solidFill>
                <a:latin typeface="Consolas"/>
                <a:ea typeface="Consolas"/>
                <a:cs typeface="Consolas"/>
                <a:sym typeface="Consolas"/>
              </a:rPr>
              <a:t>5.b</a:t>
            </a:r>
            <a:r>
              <a:rPr lang="fi" sz="1300">
                <a:solidFill>
                  <a:schemeClr val="dk1"/>
                </a:solidFill>
                <a:latin typeface="Consolas"/>
                <a:ea typeface="Consolas"/>
                <a:cs typeface="Consolas"/>
                <a:sym typeface="Consolas"/>
              </a:rPr>
              <a:t> Tehostaa mahdollistavan teknologian, erityisesti tieto- ja viestintäteknologian, käyttöä naisten oikeuksien ja mahdollisuuksien vahvistamiseksi. </a:t>
            </a:r>
            <a:endParaRPr sz="1300">
              <a:solidFill>
                <a:schemeClr val="dk1"/>
              </a:solidFill>
              <a:latin typeface="Consolas"/>
              <a:ea typeface="Consolas"/>
              <a:cs typeface="Consolas"/>
              <a:sym typeface="Consolas"/>
            </a:endParaRPr>
          </a:p>
          <a:p>
            <a:pPr marL="0" lvl="0" indent="0" algn="l" rtl="0">
              <a:spcBef>
                <a:spcPts val="1600"/>
              </a:spcBef>
              <a:spcAft>
                <a:spcPts val="0"/>
              </a:spcAft>
              <a:buClr>
                <a:schemeClr val="dk1"/>
              </a:buClr>
              <a:buSzPts val="1400"/>
              <a:buFont typeface="Arial"/>
              <a:buNone/>
            </a:pPr>
            <a:r>
              <a:rPr lang="fi" sz="1300" b="1">
                <a:solidFill>
                  <a:schemeClr val="dk1"/>
                </a:solidFill>
                <a:latin typeface="Consolas"/>
                <a:ea typeface="Consolas"/>
                <a:cs typeface="Consolas"/>
                <a:sym typeface="Consolas"/>
              </a:rPr>
              <a:t>5.c</a:t>
            </a:r>
            <a:r>
              <a:rPr lang="fi" sz="1300">
                <a:solidFill>
                  <a:schemeClr val="dk1"/>
                </a:solidFill>
                <a:latin typeface="Consolas"/>
                <a:ea typeface="Consolas"/>
                <a:cs typeface="Consolas"/>
                <a:sym typeface="Consolas"/>
              </a:rPr>
              <a:t> Kehittää ja vahvistaa järkeviä käytäntöjä ja täytäntöönpanokelpoista lainsäädäntöä, joilla edistetään sukupuolten tasa-arvoa ja naisen sekä tyttöjen oikeuksia ja mahdollisuuksia kaikilla tasoilla. </a:t>
            </a:r>
            <a:endParaRPr sz="1300">
              <a:solidFill>
                <a:schemeClr val="dk1"/>
              </a:solidFill>
              <a:latin typeface="Consolas"/>
              <a:ea typeface="Consolas"/>
              <a:cs typeface="Consolas"/>
              <a:sym typeface="Consolas"/>
            </a:endParaRPr>
          </a:p>
          <a:p>
            <a:pPr marL="0" lvl="0" indent="0" algn="l" rtl="0">
              <a:spcBef>
                <a:spcPts val="0"/>
              </a:spcBef>
              <a:spcAft>
                <a:spcPts val="1600"/>
              </a:spcAft>
              <a:buNone/>
            </a:pPr>
            <a:endParaRPr sz="2400">
              <a:latin typeface="Consolas"/>
              <a:ea typeface="Consolas"/>
              <a:cs typeface="Consolas"/>
              <a:sym typeface="Consolas"/>
            </a:endParaRPr>
          </a:p>
        </p:txBody>
      </p:sp>
      <p:pic>
        <p:nvPicPr>
          <p:cNvPr id="124" name="Google Shape;124;p22"/>
          <p:cNvPicPr preferRelativeResize="0"/>
          <p:nvPr/>
        </p:nvPicPr>
        <p:blipFill rotWithShape="1">
          <a:blip r:embed="rId3">
            <a:alphaModFix/>
          </a:blip>
          <a:srcRect/>
          <a:stretch/>
        </p:blipFill>
        <p:spPr>
          <a:xfrm>
            <a:off x="7832076" y="4233927"/>
            <a:ext cx="1267966" cy="610500"/>
          </a:xfrm>
          <a:prstGeom prst="rect">
            <a:avLst/>
          </a:prstGeom>
          <a:noFill/>
          <a:ln>
            <a:noFill/>
          </a:ln>
        </p:spPr>
      </p:pic>
      <p:pic>
        <p:nvPicPr>
          <p:cNvPr id="125" name="Google Shape;125;p22"/>
          <p:cNvPicPr preferRelativeResize="0"/>
          <p:nvPr/>
        </p:nvPicPr>
        <p:blipFill rotWithShape="1">
          <a:blip r:embed="rId4">
            <a:alphaModFix/>
          </a:blip>
          <a:srcRect/>
          <a:stretch/>
        </p:blipFill>
        <p:spPr>
          <a:xfrm>
            <a:off x="4780725" y="978704"/>
            <a:ext cx="4181299" cy="298570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3"/>
          <p:cNvSpPr txBox="1">
            <a:spLocks noGrp="1"/>
          </p:cNvSpPr>
          <p:nvPr>
            <p:ph type="title"/>
          </p:nvPr>
        </p:nvSpPr>
        <p:spPr>
          <a:xfrm>
            <a:off x="311700" y="138700"/>
            <a:ext cx="8520600" cy="69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b="1">
                <a:solidFill>
                  <a:srgbClr val="85200C"/>
                </a:solidFill>
                <a:latin typeface="Consolas"/>
                <a:ea typeface="Consolas"/>
                <a:cs typeface="Consolas"/>
                <a:sym typeface="Consolas"/>
              </a:rPr>
              <a:t>ERITYISESTI TYTTÖJÄ JA NAISIA KOSKEVIA TASA-ARVO-ONGELMIA GLOBAALISTI OVAT: </a:t>
            </a:r>
            <a:endParaRPr b="1">
              <a:solidFill>
                <a:srgbClr val="85200C"/>
              </a:solidFill>
              <a:latin typeface="Consolas"/>
              <a:ea typeface="Consolas"/>
              <a:cs typeface="Consolas"/>
              <a:sym typeface="Consolas"/>
            </a:endParaRPr>
          </a:p>
        </p:txBody>
      </p:sp>
      <p:sp>
        <p:nvSpPr>
          <p:cNvPr id="131" name="Google Shape;131;p23"/>
          <p:cNvSpPr txBox="1">
            <a:spLocks noGrp="1"/>
          </p:cNvSpPr>
          <p:nvPr>
            <p:ph type="body" idx="1"/>
          </p:nvPr>
        </p:nvSpPr>
        <p:spPr>
          <a:xfrm>
            <a:off x="311700" y="1161100"/>
            <a:ext cx="8520600" cy="3407700"/>
          </a:xfrm>
          <a:prstGeom prst="rect">
            <a:avLst/>
          </a:prstGeom>
        </p:spPr>
        <p:txBody>
          <a:bodyPr spcFirstLastPara="1" wrap="square" lIns="91425" tIns="91425" rIns="91425" bIns="91425" anchor="t" anchorCtr="0">
            <a:noAutofit/>
          </a:bodyPr>
          <a:lstStyle/>
          <a:p>
            <a:pPr marL="457200" lvl="0" indent="-374650" algn="l" rtl="0">
              <a:spcBef>
                <a:spcPts val="0"/>
              </a:spcBef>
              <a:spcAft>
                <a:spcPts val="0"/>
              </a:spcAft>
              <a:buClr>
                <a:schemeClr val="dk1"/>
              </a:buClr>
              <a:buSzPts val="2300"/>
              <a:buFont typeface="Consolas"/>
              <a:buChar char="●"/>
            </a:pPr>
            <a:r>
              <a:rPr lang="fi" sz="2300">
                <a:solidFill>
                  <a:schemeClr val="dk1"/>
                </a:solidFill>
                <a:highlight>
                  <a:srgbClr val="FFFFFF"/>
                </a:highlight>
                <a:latin typeface="Consolas"/>
                <a:ea typeface="Consolas"/>
                <a:cs typeface="Consolas"/>
                <a:sym typeface="Consolas"/>
              </a:rPr>
              <a:t>väkivalta ja sen pelko</a:t>
            </a:r>
            <a:endParaRPr sz="2300">
              <a:solidFill>
                <a:schemeClr val="dk1"/>
              </a:solidFill>
              <a:highlight>
                <a:srgbClr val="FFFFFF"/>
              </a:highlight>
              <a:latin typeface="Consolas"/>
              <a:ea typeface="Consolas"/>
              <a:cs typeface="Consolas"/>
              <a:sym typeface="Consolas"/>
            </a:endParaRPr>
          </a:p>
          <a:p>
            <a:pPr marL="457200" lvl="0" indent="-374650" algn="l" rtl="0">
              <a:spcBef>
                <a:spcPts val="0"/>
              </a:spcBef>
              <a:spcAft>
                <a:spcPts val="0"/>
              </a:spcAft>
              <a:buClr>
                <a:schemeClr val="dk1"/>
              </a:buClr>
              <a:buSzPts val="2300"/>
              <a:buFont typeface="Consolas"/>
              <a:buChar char="●"/>
            </a:pPr>
            <a:r>
              <a:rPr lang="fi" sz="2300">
                <a:solidFill>
                  <a:schemeClr val="dk1"/>
                </a:solidFill>
                <a:highlight>
                  <a:srgbClr val="FFFFFF"/>
                </a:highlight>
                <a:latin typeface="Consolas"/>
                <a:ea typeface="Consolas"/>
                <a:cs typeface="Consolas"/>
                <a:sym typeface="Consolas"/>
              </a:rPr>
              <a:t>liian varhaiset raskaudet </a:t>
            </a:r>
            <a:endParaRPr sz="2300">
              <a:solidFill>
                <a:schemeClr val="dk1"/>
              </a:solidFill>
              <a:highlight>
                <a:srgbClr val="FFFFFF"/>
              </a:highlight>
              <a:latin typeface="Consolas"/>
              <a:ea typeface="Consolas"/>
              <a:cs typeface="Consolas"/>
              <a:sym typeface="Consolas"/>
            </a:endParaRPr>
          </a:p>
          <a:p>
            <a:pPr marL="457200" lvl="0" indent="-374650" algn="l" rtl="0">
              <a:spcBef>
                <a:spcPts val="0"/>
              </a:spcBef>
              <a:spcAft>
                <a:spcPts val="0"/>
              </a:spcAft>
              <a:buClr>
                <a:schemeClr val="dk1"/>
              </a:buClr>
              <a:buSzPts val="2300"/>
              <a:buFont typeface="Consolas"/>
              <a:buChar char="●"/>
            </a:pPr>
            <a:r>
              <a:rPr lang="fi" sz="2300">
                <a:solidFill>
                  <a:schemeClr val="dk1"/>
                </a:solidFill>
                <a:highlight>
                  <a:srgbClr val="FFFFFF"/>
                </a:highlight>
                <a:latin typeface="Consolas"/>
                <a:ea typeface="Consolas"/>
                <a:cs typeface="Consolas"/>
                <a:sym typeface="Consolas"/>
              </a:rPr>
              <a:t>lapsiavioliitot </a:t>
            </a:r>
            <a:endParaRPr sz="2300">
              <a:solidFill>
                <a:schemeClr val="dk1"/>
              </a:solidFill>
              <a:highlight>
                <a:srgbClr val="FFFFFF"/>
              </a:highlight>
              <a:latin typeface="Consolas"/>
              <a:ea typeface="Consolas"/>
              <a:cs typeface="Consolas"/>
              <a:sym typeface="Consolas"/>
            </a:endParaRPr>
          </a:p>
          <a:p>
            <a:pPr marL="457200" lvl="0" indent="-374650" algn="l" rtl="0">
              <a:spcBef>
                <a:spcPts val="0"/>
              </a:spcBef>
              <a:spcAft>
                <a:spcPts val="0"/>
              </a:spcAft>
              <a:buClr>
                <a:schemeClr val="dk1"/>
              </a:buClr>
              <a:buSzPts val="2300"/>
              <a:buFont typeface="Consolas"/>
              <a:buChar char="●"/>
            </a:pPr>
            <a:r>
              <a:rPr lang="fi" sz="2300">
                <a:solidFill>
                  <a:schemeClr val="dk1"/>
                </a:solidFill>
                <a:highlight>
                  <a:srgbClr val="FFFFFF"/>
                </a:highlight>
                <a:latin typeface="Consolas"/>
                <a:ea typeface="Consolas"/>
                <a:cs typeface="Consolas"/>
                <a:sym typeface="Consolas"/>
              </a:rPr>
              <a:t>heikko koulutustaso</a:t>
            </a:r>
            <a:endParaRPr sz="2300">
              <a:solidFill>
                <a:schemeClr val="dk1"/>
              </a:solidFill>
              <a:highlight>
                <a:srgbClr val="FFFFFF"/>
              </a:highlight>
              <a:latin typeface="Consolas"/>
              <a:ea typeface="Consolas"/>
              <a:cs typeface="Consolas"/>
              <a:sym typeface="Consolas"/>
            </a:endParaRPr>
          </a:p>
          <a:p>
            <a:pPr marL="457200" lvl="0" indent="-374650" algn="l" rtl="0">
              <a:spcBef>
                <a:spcPts val="0"/>
              </a:spcBef>
              <a:spcAft>
                <a:spcPts val="0"/>
              </a:spcAft>
              <a:buClr>
                <a:schemeClr val="dk1"/>
              </a:buClr>
              <a:buSzPts val="2300"/>
              <a:buFont typeface="Consolas"/>
              <a:buChar char="●"/>
            </a:pPr>
            <a:r>
              <a:rPr lang="fi" sz="2300">
                <a:solidFill>
                  <a:schemeClr val="dk1"/>
                </a:solidFill>
                <a:highlight>
                  <a:srgbClr val="FFFFFF"/>
                </a:highlight>
                <a:latin typeface="Consolas"/>
                <a:ea typeface="Consolas"/>
                <a:cs typeface="Consolas"/>
                <a:sym typeface="Consolas"/>
              </a:rPr>
              <a:t>ympärileikkaukset </a:t>
            </a:r>
            <a:endParaRPr sz="2300">
              <a:solidFill>
                <a:schemeClr val="dk1"/>
              </a:solidFill>
              <a:highlight>
                <a:srgbClr val="FFFFFF"/>
              </a:highlight>
              <a:latin typeface="Consolas"/>
              <a:ea typeface="Consolas"/>
              <a:cs typeface="Consolas"/>
              <a:sym typeface="Consolas"/>
            </a:endParaRPr>
          </a:p>
          <a:p>
            <a:pPr marL="457200" lvl="0" indent="-374650" algn="l" rtl="0">
              <a:spcBef>
                <a:spcPts val="0"/>
              </a:spcBef>
              <a:spcAft>
                <a:spcPts val="0"/>
              </a:spcAft>
              <a:buClr>
                <a:schemeClr val="dk1"/>
              </a:buClr>
              <a:buSzPts val="2300"/>
              <a:buFont typeface="Consolas"/>
              <a:buChar char="●"/>
            </a:pPr>
            <a:r>
              <a:rPr lang="fi" sz="2300">
                <a:solidFill>
                  <a:schemeClr val="dk1"/>
                </a:solidFill>
                <a:highlight>
                  <a:srgbClr val="FFFFFF"/>
                </a:highlight>
                <a:latin typeface="Consolas"/>
                <a:ea typeface="Consolas"/>
                <a:cs typeface="Consolas"/>
                <a:sym typeface="Consolas"/>
              </a:rPr>
              <a:t>ihmiskauppa </a:t>
            </a:r>
            <a:endParaRPr sz="2300">
              <a:solidFill>
                <a:schemeClr val="dk1"/>
              </a:solidFill>
              <a:highlight>
                <a:srgbClr val="FFFFFF"/>
              </a:highlight>
              <a:latin typeface="Consolas"/>
              <a:ea typeface="Consolas"/>
              <a:cs typeface="Consolas"/>
              <a:sym typeface="Consolas"/>
            </a:endParaRPr>
          </a:p>
          <a:p>
            <a:pPr marL="457200" lvl="0" indent="-374650" algn="l" rtl="0">
              <a:spcBef>
                <a:spcPts val="0"/>
              </a:spcBef>
              <a:spcAft>
                <a:spcPts val="0"/>
              </a:spcAft>
              <a:buClr>
                <a:schemeClr val="dk1"/>
              </a:buClr>
              <a:buSzPts val="2300"/>
              <a:buFont typeface="Consolas"/>
              <a:buChar char="●"/>
            </a:pPr>
            <a:r>
              <a:rPr lang="fi" sz="2300">
                <a:solidFill>
                  <a:schemeClr val="dk1"/>
                </a:solidFill>
                <a:highlight>
                  <a:srgbClr val="FFFFFF"/>
                </a:highlight>
                <a:latin typeface="Consolas"/>
                <a:ea typeface="Consolas"/>
                <a:cs typeface="Consolas"/>
                <a:sym typeface="Consolas"/>
              </a:rPr>
              <a:t>isompi vastuu kotitöistä </a:t>
            </a:r>
            <a:endParaRPr sz="2300">
              <a:solidFill>
                <a:schemeClr val="dk1"/>
              </a:solidFill>
              <a:highlight>
                <a:srgbClr val="FFFFFF"/>
              </a:highlight>
              <a:latin typeface="Consolas"/>
              <a:ea typeface="Consolas"/>
              <a:cs typeface="Consolas"/>
              <a:sym typeface="Consolas"/>
            </a:endParaRPr>
          </a:p>
          <a:p>
            <a:pPr marL="457200" lvl="0" indent="-374650" algn="l" rtl="0">
              <a:spcBef>
                <a:spcPts val="0"/>
              </a:spcBef>
              <a:spcAft>
                <a:spcPts val="0"/>
              </a:spcAft>
              <a:buClr>
                <a:schemeClr val="dk1"/>
              </a:buClr>
              <a:buSzPts val="2300"/>
              <a:buFont typeface="Consolas"/>
              <a:buChar char="●"/>
            </a:pPr>
            <a:r>
              <a:rPr lang="fi" sz="2300">
                <a:solidFill>
                  <a:schemeClr val="dk1"/>
                </a:solidFill>
                <a:highlight>
                  <a:srgbClr val="FFFFFF"/>
                </a:highlight>
                <a:latin typeface="Consolas"/>
                <a:ea typeface="Consolas"/>
                <a:cs typeface="Consolas"/>
                <a:sym typeface="Consolas"/>
              </a:rPr>
              <a:t>haitalliset sukupuolinormit</a:t>
            </a:r>
            <a:endParaRPr sz="3500">
              <a:latin typeface="Consolas"/>
              <a:ea typeface="Consolas"/>
              <a:cs typeface="Consolas"/>
              <a:sym typeface="Consolas"/>
            </a:endParaRPr>
          </a:p>
        </p:txBody>
      </p:sp>
      <p:pic>
        <p:nvPicPr>
          <p:cNvPr id="132" name="Google Shape;132;p23"/>
          <p:cNvPicPr preferRelativeResize="0"/>
          <p:nvPr/>
        </p:nvPicPr>
        <p:blipFill rotWithShape="1">
          <a:blip r:embed="rId3">
            <a:alphaModFix/>
          </a:blip>
          <a:srcRect/>
          <a:stretch/>
        </p:blipFill>
        <p:spPr>
          <a:xfrm>
            <a:off x="7812476" y="4371077"/>
            <a:ext cx="1267966" cy="610500"/>
          </a:xfrm>
          <a:prstGeom prst="rect">
            <a:avLst/>
          </a:prstGeom>
          <a:noFill/>
          <a:ln>
            <a:noFill/>
          </a:ln>
        </p:spPr>
      </p:pic>
      <p:pic>
        <p:nvPicPr>
          <p:cNvPr id="133" name="Google Shape;133;p23"/>
          <p:cNvPicPr preferRelativeResize="0"/>
          <p:nvPr/>
        </p:nvPicPr>
        <p:blipFill>
          <a:blip r:embed="rId4">
            <a:alphaModFix/>
          </a:blip>
          <a:stretch>
            <a:fillRect/>
          </a:stretch>
        </p:blipFill>
        <p:spPr>
          <a:xfrm>
            <a:off x="5043881" y="1357025"/>
            <a:ext cx="3723542" cy="248236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4"/>
          <p:cNvSpPr txBox="1">
            <a:spLocks noGrp="1"/>
          </p:cNvSpPr>
          <p:nvPr>
            <p:ph type="title"/>
          </p:nvPr>
        </p:nvSpPr>
        <p:spPr>
          <a:xfrm>
            <a:off x="311700" y="138700"/>
            <a:ext cx="8520600" cy="690300"/>
          </a:xfrm>
          <a:prstGeom prst="rect">
            <a:avLst/>
          </a:prstGeom>
        </p:spPr>
        <p:txBody>
          <a:bodyPr spcFirstLastPara="1" wrap="square" lIns="91425" tIns="91425" rIns="91425" bIns="91425" anchor="t" anchorCtr="0">
            <a:noAutofit/>
          </a:bodyPr>
          <a:lstStyle/>
          <a:p>
            <a:pPr marL="0" marR="101600" lvl="0" indent="0" algn="l" rtl="0">
              <a:lnSpc>
                <a:spcPct val="130000"/>
              </a:lnSpc>
              <a:spcBef>
                <a:spcPts val="0"/>
              </a:spcBef>
              <a:spcAft>
                <a:spcPts val="0"/>
              </a:spcAft>
              <a:buClr>
                <a:schemeClr val="dk1"/>
              </a:buClr>
              <a:buSzPts val="1100"/>
              <a:buFont typeface="Arial"/>
              <a:buNone/>
            </a:pPr>
            <a:r>
              <a:rPr lang="fi" sz="3400" b="1">
                <a:solidFill>
                  <a:srgbClr val="85200C"/>
                </a:solidFill>
                <a:highlight>
                  <a:srgbClr val="FFFFFF"/>
                </a:highlight>
                <a:latin typeface="Consolas"/>
                <a:ea typeface="Consolas"/>
                <a:cs typeface="Consolas"/>
                <a:sym typeface="Consolas"/>
              </a:rPr>
              <a:t>Intersektionaalisuus ja sukupuoli</a:t>
            </a:r>
            <a:endParaRPr sz="3400" b="1">
              <a:solidFill>
                <a:srgbClr val="85200C"/>
              </a:solidFill>
              <a:highlight>
                <a:srgbClr val="FFFFFF"/>
              </a:highlight>
              <a:latin typeface="Consolas"/>
              <a:ea typeface="Consolas"/>
              <a:cs typeface="Consolas"/>
              <a:sym typeface="Consolas"/>
            </a:endParaRPr>
          </a:p>
          <a:p>
            <a:pPr marL="0" lvl="0" indent="0" algn="l" rtl="0">
              <a:spcBef>
                <a:spcPts val="1900"/>
              </a:spcBef>
              <a:spcAft>
                <a:spcPts val="0"/>
              </a:spcAft>
              <a:buNone/>
            </a:pPr>
            <a:endParaRPr b="1">
              <a:latin typeface="Consolas"/>
              <a:ea typeface="Consolas"/>
              <a:cs typeface="Consolas"/>
              <a:sym typeface="Consolas"/>
            </a:endParaRPr>
          </a:p>
        </p:txBody>
      </p:sp>
      <p:sp>
        <p:nvSpPr>
          <p:cNvPr id="139" name="Google Shape;139;p24"/>
          <p:cNvSpPr txBox="1">
            <a:spLocks noGrp="1"/>
          </p:cNvSpPr>
          <p:nvPr>
            <p:ph type="body" idx="1"/>
          </p:nvPr>
        </p:nvSpPr>
        <p:spPr>
          <a:xfrm>
            <a:off x="311700" y="878025"/>
            <a:ext cx="5428500" cy="3739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fi" sz="1600" dirty="0">
                <a:solidFill>
                  <a:srgbClr val="303030"/>
                </a:solidFill>
                <a:highlight>
                  <a:srgbClr val="FFFFFF"/>
                </a:highlight>
                <a:latin typeface="Consolas"/>
                <a:ea typeface="Consolas"/>
                <a:cs typeface="Consolas"/>
                <a:sym typeface="Consolas"/>
              </a:rPr>
              <a:t>“Intersektionaalisuus käsitteenä kuvaa sitä, miten ihmisen asemaan yhteiskunnassa vaikuttavat sukupuolen ohella monet muutkin erot, kuten yhteiskuntaluokka, ikä, alkuperä ja seksuaalinen suuntautuminen.</a:t>
            </a:r>
            <a:endParaRPr sz="1600" dirty="0">
              <a:solidFill>
                <a:srgbClr val="303030"/>
              </a:solidFill>
              <a:highlight>
                <a:srgbClr val="FFFFFF"/>
              </a:highlight>
              <a:latin typeface="Consolas"/>
              <a:ea typeface="Consolas"/>
              <a:cs typeface="Consolas"/>
              <a:sym typeface="Consolas"/>
            </a:endParaRPr>
          </a:p>
          <a:p>
            <a:pPr marL="0" lvl="0" indent="0" algn="l" rtl="0">
              <a:lnSpc>
                <a:spcPct val="150000"/>
              </a:lnSpc>
              <a:spcBef>
                <a:spcPts val="1200"/>
              </a:spcBef>
              <a:spcAft>
                <a:spcPts val="0"/>
              </a:spcAft>
              <a:buClr>
                <a:schemeClr val="dk1"/>
              </a:buClr>
              <a:buSzPts val="1100"/>
              <a:buFont typeface="Arial"/>
              <a:buNone/>
            </a:pPr>
            <a:r>
              <a:rPr lang="fi" sz="1600" dirty="0">
                <a:solidFill>
                  <a:srgbClr val="303030"/>
                </a:solidFill>
                <a:highlight>
                  <a:srgbClr val="FFFFFF"/>
                </a:highlight>
                <a:latin typeface="Consolas"/>
                <a:ea typeface="Consolas"/>
                <a:cs typeface="Consolas"/>
                <a:sym typeface="Consolas"/>
              </a:rPr>
              <a:t>Intersektionaalisuudesta voidaan puhua risteävinä tai leikkaavina eroina. Epätasa-arvon näkökulmasta sitä voidaan kutsua myös risteäväksi eriarvoisuudeksi.”(THL)</a:t>
            </a:r>
            <a:endParaRPr sz="1600" dirty="0">
              <a:solidFill>
                <a:srgbClr val="303030"/>
              </a:solidFill>
              <a:highlight>
                <a:srgbClr val="FFFFFF"/>
              </a:highlight>
              <a:latin typeface="Consolas"/>
              <a:ea typeface="Consolas"/>
              <a:cs typeface="Consolas"/>
              <a:sym typeface="Consolas"/>
            </a:endParaRPr>
          </a:p>
          <a:p>
            <a:pPr marL="0" lvl="0" indent="0" algn="l" rtl="0">
              <a:spcBef>
                <a:spcPts val="1200"/>
              </a:spcBef>
              <a:spcAft>
                <a:spcPts val="1600"/>
              </a:spcAft>
              <a:buNone/>
            </a:pPr>
            <a:endParaRPr sz="2400" dirty="0">
              <a:latin typeface="Consolas"/>
              <a:ea typeface="Consolas"/>
              <a:cs typeface="Consolas"/>
              <a:sym typeface="Consolas"/>
            </a:endParaRPr>
          </a:p>
        </p:txBody>
      </p:sp>
      <p:pic>
        <p:nvPicPr>
          <p:cNvPr id="140" name="Google Shape;140;p24"/>
          <p:cNvPicPr preferRelativeResize="0"/>
          <p:nvPr/>
        </p:nvPicPr>
        <p:blipFill rotWithShape="1">
          <a:blip r:embed="rId3">
            <a:alphaModFix/>
          </a:blip>
          <a:srcRect/>
          <a:stretch/>
        </p:blipFill>
        <p:spPr>
          <a:xfrm>
            <a:off x="7763526" y="4617827"/>
            <a:ext cx="1267966" cy="610500"/>
          </a:xfrm>
          <a:prstGeom prst="rect">
            <a:avLst/>
          </a:prstGeom>
          <a:noFill/>
          <a:ln>
            <a:noFill/>
          </a:ln>
        </p:spPr>
      </p:pic>
      <p:pic>
        <p:nvPicPr>
          <p:cNvPr id="141" name="Google Shape;141;p24"/>
          <p:cNvPicPr preferRelativeResize="0"/>
          <p:nvPr/>
        </p:nvPicPr>
        <p:blipFill>
          <a:blip r:embed="rId4">
            <a:alphaModFix/>
          </a:blip>
          <a:stretch>
            <a:fillRect/>
          </a:stretch>
        </p:blipFill>
        <p:spPr>
          <a:xfrm>
            <a:off x="6074228" y="971549"/>
            <a:ext cx="2487223" cy="364626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5"/>
          <p:cNvSpPr txBox="1">
            <a:spLocks noGrp="1"/>
          </p:cNvSpPr>
          <p:nvPr>
            <p:ph type="title"/>
          </p:nvPr>
        </p:nvSpPr>
        <p:spPr>
          <a:xfrm>
            <a:off x="311700" y="138700"/>
            <a:ext cx="8520600" cy="69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b="1">
                <a:solidFill>
                  <a:srgbClr val="85200C"/>
                </a:solidFill>
                <a:latin typeface="Consolas"/>
                <a:ea typeface="Consolas"/>
                <a:cs typeface="Consolas"/>
                <a:sym typeface="Consolas"/>
              </a:rPr>
              <a:t>TOIMINTAA TASA-ARVON EDISTÄMISEKSI</a:t>
            </a:r>
            <a:endParaRPr b="1">
              <a:solidFill>
                <a:srgbClr val="85200C"/>
              </a:solidFill>
              <a:latin typeface="Consolas"/>
              <a:ea typeface="Consolas"/>
              <a:cs typeface="Consolas"/>
              <a:sym typeface="Consolas"/>
            </a:endParaRPr>
          </a:p>
        </p:txBody>
      </p:sp>
      <p:sp>
        <p:nvSpPr>
          <p:cNvPr id="147" name="Google Shape;147;p25"/>
          <p:cNvSpPr txBox="1">
            <a:spLocks noGrp="1"/>
          </p:cNvSpPr>
          <p:nvPr>
            <p:ph type="body" idx="1"/>
          </p:nvPr>
        </p:nvSpPr>
        <p:spPr>
          <a:xfrm>
            <a:off x="311700" y="829025"/>
            <a:ext cx="4517400" cy="4104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2D231C"/>
              </a:buClr>
              <a:buSzPts val="1400"/>
              <a:buFont typeface="Consolas"/>
              <a:buChar char="●"/>
            </a:pPr>
            <a:r>
              <a:rPr lang="fi" sz="1400">
                <a:solidFill>
                  <a:srgbClr val="2D231C"/>
                </a:solidFill>
                <a:highlight>
                  <a:srgbClr val="FFFFFF"/>
                </a:highlight>
                <a:latin typeface="Consolas"/>
                <a:ea typeface="Consolas"/>
                <a:cs typeface="Consolas"/>
                <a:sym typeface="Consolas"/>
              </a:rPr>
              <a:t>Pura haitallisia sukupuolinormeja omilla foorumeillasi: puhu ja postaa juttuja ja kuvia naisista ja tytöistä moninaisissa rooleissa ja älä postaa sellaisia, jotka toistavat vanhanaikaisia rooleja</a:t>
            </a:r>
            <a:endParaRPr sz="1400">
              <a:solidFill>
                <a:srgbClr val="2D231C"/>
              </a:solidFill>
              <a:highlight>
                <a:srgbClr val="FFFF00"/>
              </a:highlight>
              <a:latin typeface="Consolas"/>
              <a:ea typeface="Consolas"/>
              <a:cs typeface="Consolas"/>
              <a:sym typeface="Consolas"/>
            </a:endParaRPr>
          </a:p>
          <a:p>
            <a:pPr marL="457200" lvl="0" indent="-317500" algn="l" rtl="0">
              <a:spcBef>
                <a:spcPts val="0"/>
              </a:spcBef>
              <a:spcAft>
                <a:spcPts val="0"/>
              </a:spcAft>
              <a:buClr>
                <a:srgbClr val="2D231C"/>
              </a:buClr>
              <a:buSzPts val="1400"/>
              <a:buFont typeface="Consolas"/>
              <a:buChar char="●"/>
            </a:pPr>
            <a:r>
              <a:rPr lang="fi" sz="1400">
                <a:solidFill>
                  <a:srgbClr val="2D231C"/>
                </a:solidFill>
                <a:highlight>
                  <a:srgbClr val="FFFFFF"/>
                </a:highlight>
                <a:latin typeface="Consolas"/>
                <a:ea typeface="Consolas"/>
                <a:cs typeface="Consolas"/>
                <a:sym typeface="Consolas"/>
              </a:rPr>
              <a:t>Tee selväksi se, että et hyväksy naisiin ja tyttöihin kohdistuvaa syrjintää ja välitä ajatuksesi mahdollisimman laajalle ja etenkin sellaisille tahoille, joilla on päätösvaltaa Suomessa tai muualla maailmassa. </a:t>
            </a:r>
            <a:endParaRPr sz="1400">
              <a:solidFill>
                <a:srgbClr val="2D231C"/>
              </a:solidFill>
              <a:highlight>
                <a:srgbClr val="FFFFFF"/>
              </a:highlight>
              <a:latin typeface="Consolas"/>
              <a:ea typeface="Consolas"/>
              <a:cs typeface="Consolas"/>
              <a:sym typeface="Consolas"/>
            </a:endParaRPr>
          </a:p>
          <a:p>
            <a:pPr marL="457200" lvl="0" indent="-317500" algn="l" rtl="0">
              <a:spcBef>
                <a:spcPts val="0"/>
              </a:spcBef>
              <a:spcAft>
                <a:spcPts val="0"/>
              </a:spcAft>
              <a:buClr>
                <a:srgbClr val="2D231C"/>
              </a:buClr>
              <a:buSzPts val="1400"/>
              <a:buFont typeface="Consolas"/>
              <a:buChar char="●"/>
            </a:pPr>
            <a:r>
              <a:rPr lang="fi" sz="1400">
                <a:solidFill>
                  <a:srgbClr val="2D231C"/>
                </a:solidFill>
                <a:highlight>
                  <a:srgbClr val="FFFFFF"/>
                </a:highlight>
                <a:latin typeface="Consolas"/>
                <a:ea typeface="Consolas"/>
                <a:cs typeface="Consolas"/>
                <a:sym typeface="Consolas"/>
              </a:rPr>
              <a:t>Tee  jotain sen eteen, että sinua haavoittuvammassa asemassa olevat tytöt ja naiset saisivat äänensä kuuluviin. </a:t>
            </a:r>
            <a:endParaRPr sz="2600">
              <a:latin typeface="Consolas"/>
              <a:ea typeface="Consolas"/>
              <a:cs typeface="Consolas"/>
              <a:sym typeface="Consolas"/>
            </a:endParaRPr>
          </a:p>
        </p:txBody>
      </p:sp>
      <p:pic>
        <p:nvPicPr>
          <p:cNvPr id="148" name="Google Shape;148;p25"/>
          <p:cNvPicPr preferRelativeResize="0"/>
          <p:nvPr/>
        </p:nvPicPr>
        <p:blipFill rotWithShape="1">
          <a:blip r:embed="rId3">
            <a:alphaModFix/>
          </a:blip>
          <a:srcRect/>
          <a:stretch/>
        </p:blipFill>
        <p:spPr>
          <a:xfrm>
            <a:off x="7773301" y="138702"/>
            <a:ext cx="1267966" cy="610500"/>
          </a:xfrm>
          <a:prstGeom prst="rect">
            <a:avLst/>
          </a:prstGeom>
          <a:noFill/>
          <a:ln>
            <a:noFill/>
          </a:ln>
        </p:spPr>
      </p:pic>
      <p:pic>
        <p:nvPicPr>
          <p:cNvPr id="149" name="Google Shape;149;p25"/>
          <p:cNvPicPr preferRelativeResize="0"/>
          <p:nvPr/>
        </p:nvPicPr>
        <p:blipFill>
          <a:blip r:embed="rId4">
            <a:alphaModFix/>
          </a:blip>
          <a:stretch>
            <a:fillRect/>
          </a:stretch>
        </p:blipFill>
        <p:spPr>
          <a:xfrm>
            <a:off x="5031825" y="981400"/>
            <a:ext cx="3959774" cy="316782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138700"/>
            <a:ext cx="8520600" cy="69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i" sz="3400" b="1">
                <a:solidFill>
                  <a:srgbClr val="85200C"/>
                </a:solidFill>
                <a:latin typeface="Consolas"/>
                <a:ea typeface="Consolas"/>
                <a:cs typeface="Consolas"/>
                <a:sym typeface="Consolas"/>
              </a:rPr>
              <a:t>TASA-ARVO</a:t>
            </a:r>
            <a:endParaRPr sz="3400" b="1">
              <a:solidFill>
                <a:srgbClr val="85200C"/>
              </a:solidFill>
              <a:latin typeface="Consolas"/>
              <a:ea typeface="Consolas"/>
              <a:cs typeface="Consolas"/>
              <a:sym typeface="Consolas"/>
            </a:endParaRPr>
          </a:p>
        </p:txBody>
      </p:sp>
      <p:sp>
        <p:nvSpPr>
          <p:cNvPr id="62" name="Google Shape;62;p14"/>
          <p:cNvSpPr txBox="1">
            <a:spLocks noGrp="1"/>
          </p:cNvSpPr>
          <p:nvPr>
            <p:ph type="body" idx="1"/>
          </p:nvPr>
        </p:nvSpPr>
        <p:spPr>
          <a:xfrm>
            <a:off x="311700" y="829025"/>
            <a:ext cx="8520600" cy="373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fi" sz="2400" b="1">
                <a:solidFill>
                  <a:schemeClr val="dk1"/>
                </a:solidFill>
                <a:latin typeface="Consolas"/>
                <a:ea typeface="Consolas"/>
                <a:cs typeface="Consolas"/>
                <a:sym typeface="Consolas"/>
              </a:rPr>
              <a:t>Tämä esitys sisältää:</a:t>
            </a:r>
            <a:endParaRPr sz="2400">
              <a:solidFill>
                <a:schemeClr val="dk1"/>
              </a:solidFill>
              <a:latin typeface="Consolas"/>
              <a:ea typeface="Consolas"/>
              <a:cs typeface="Consolas"/>
              <a:sym typeface="Consolas"/>
            </a:endParaRPr>
          </a:p>
          <a:p>
            <a:pPr marL="0" lvl="0" indent="0" algn="l" rtl="0">
              <a:spcBef>
                <a:spcPts val="0"/>
              </a:spcBef>
              <a:spcAft>
                <a:spcPts val="0"/>
              </a:spcAft>
              <a:buClr>
                <a:schemeClr val="dk1"/>
              </a:buClr>
              <a:buSzPts val="1400"/>
              <a:buFont typeface="Arial"/>
              <a:buNone/>
            </a:pPr>
            <a:endParaRPr sz="2400">
              <a:solidFill>
                <a:schemeClr val="dk1"/>
              </a:solidFill>
              <a:latin typeface="Consolas"/>
              <a:ea typeface="Consolas"/>
              <a:cs typeface="Consolas"/>
              <a:sym typeface="Consolas"/>
            </a:endParaRPr>
          </a:p>
          <a:p>
            <a:pPr marL="285750" lvl="0" indent="-349250" algn="l" rtl="0">
              <a:spcBef>
                <a:spcPts val="0"/>
              </a:spcBef>
              <a:spcAft>
                <a:spcPts val="0"/>
              </a:spcAft>
              <a:buClr>
                <a:schemeClr val="dk1"/>
              </a:buClr>
              <a:buSzPts val="2400"/>
              <a:buFont typeface="Consolas"/>
              <a:buChar char="•"/>
            </a:pPr>
            <a:r>
              <a:rPr lang="fi" sz="2400">
                <a:solidFill>
                  <a:schemeClr val="dk1"/>
                </a:solidFill>
                <a:latin typeface="Consolas"/>
                <a:ea typeface="Consolas"/>
                <a:cs typeface="Consolas"/>
                <a:sym typeface="Consolas"/>
              </a:rPr>
              <a:t>Mikä TASA-ARVO?-videon (n.5 min) kuvan ja linkin</a:t>
            </a:r>
            <a:endParaRPr sz="2400">
              <a:solidFill>
                <a:schemeClr val="dk1"/>
              </a:solidFill>
              <a:latin typeface="Consolas"/>
              <a:ea typeface="Consolas"/>
              <a:cs typeface="Consolas"/>
              <a:sym typeface="Consolas"/>
            </a:endParaRPr>
          </a:p>
          <a:p>
            <a:pPr marL="285750" lvl="0" indent="-349250" algn="l" rtl="0">
              <a:spcBef>
                <a:spcPts val="0"/>
              </a:spcBef>
              <a:spcAft>
                <a:spcPts val="0"/>
              </a:spcAft>
              <a:buClr>
                <a:schemeClr val="dk1"/>
              </a:buClr>
              <a:buSzPts val="2400"/>
              <a:buFont typeface="Consolas"/>
              <a:buChar char="•"/>
            </a:pPr>
            <a:r>
              <a:rPr lang="fi" sz="2400">
                <a:solidFill>
                  <a:schemeClr val="dk1"/>
                </a:solidFill>
                <a:latin typeface="Consolas"/>
                <a:ea typeface="Consolas"/>
                <a:cs typeface="Consolas"/>
                <a:sym typeface="Consolas"/>
              </a:rPr>
              <a:t>Taustatietoa sukupuolten tasa-arvosta</a:t>
            </a:r>
            <a:endParaRPr sz="2400">
              <a:solidFill>
                <a:schemeClr val="dk1"/>
              </a:solidFill>
              <a:latin typeface="Consolas"/>
              <a:ea typeface="Consolas"/>
              <a:cs typeface="Consolas"/>
              <a:sym typeface="Consolas"/>
            </a:endParaRPr>
          </a:p>
          <a:p>
            <a:pPr marL="285750" lvl="0" indent="-349250" algn="l" rtl="0">
              <a:spcBef>
                <a:spcPts val="0"/>
              </a:spcBef>
              <a:spcAft>
                <a:spcPts val="0"/>
              </a:spcAft>
              <a:buClr>
                <a:schemeClr val="dk1"/>
              </a:buClr>
              <a:buSzPts val="2400"/>
              <a:buFont typeface="Consolas"/>
              <a:buChar char="•"/>
            </a:pPr>
            <a:r>
              <a:rPr lang="fi" sz="2400">
                <a:solidFill>
                  <a:schemeClr val="dk1"/>
                </a:solidFill>
                <a:latin typeface="Consolas"/>
                <a:ea typeface="Consolas"/>
                <a:cs typeface="Consolas"/>
                <a:sym typeface="Consolas"/>
              </a:rPr>
              <a:t>Agenda 2030 ja tavoite 5 ja sen alatavoitteet</a:t>
            </a:r>
            <a:endParaRPr sz="2400">
              <a:solidFill>
                <a:schemeClr val="dk1"/>
              </a:solidFill>
              <a:latin typeface="Consolas"/>
              <a:ea typeface="Consolas"/>
              <a:cs typeface="Consolas"/>
              <a:sym typeface="Consolas"/>
            </a:endParaRPr>
          </a:p>
          <a:p>
            <a:pPr marL="285750" lvl="0" indent="-349250" algn="l" rtl="0">
              <a:spcBef>
                <a:spcPts val="0"/>
              </a:spcBef>
              <a:spcAft>
                <a:spcPts val="0"/>
              </a:spcAft>
              <a:buClr>
                <a:schemeClr val="dk1"/>
              </a:buClr>
              <a:buSzPts val="2400"/>
              <a:buFont typeface="Consolas"/>
              <a:buChar char="•"/>
            </a:pPr>
            <a:r>
              <a:rPr lang="fi" sz="2400">
                <a:solidFill>
                  <a:schemeClr val="dk1"/>
                </a:solidFill>
                <a:latin typeface="Consolas"/>
                <a:ea typeface="Consolas"/>
                <a:cs typeface="Consolas"/>
                <a:sym typeface="Consolas"/>
              </a:rPr>
              <a:t>Listan tehtäväpaketin tehtävistä</a:t>
            </a:r>
            <a:endParaRPr sz="2400">
              <a:solidFill>
                <a:schemeClr val="dk1"/>
              </a:solidFill>
              <a:latin typeface="Consolas"/>
              <a:ea typeface="Consolas"/>
              <a:cs typeface="Consolas"/>
              <a:sym typeface="Consolas"/>
            </a:endParaRPr>
          </a:p>
          <a:p>
            <a:pPr marL="0" lvl="0" indent="0" algn="l" rtl="0">
              <a:spcBef>
                <a:spcPts val="0"/>
              </a:spcBef>
              <a:spcAft>
                <a:spcPts val="1600"/>
              </a:spcAft>
              <a:buNone/>
            </a:pPr>
            <a:endParaRPr sz="3400">
              <a:latin typeface="Consolas"/>
              <a:ea typeface="Consolas"/>
              <a:cs typeface="Consolas"/>
              <a:sym typeface="Consolas"/>
            </a:endParaRPr>
          </a:p>
        </p:txBody>
      </p:sp>
      <p:pic>
        <p:nvPicPr>
          <p:cNvPr id="63" name="Google Shape;63;p14"/>
          <p:cNvPicPr preferRelativeResize="0"/>
          <p:nvPr/>
        </p:nvPicPr>
        <p:blipFill rotWithShape="1">
          <a:blip r:embed="rId3">
            <a:alphaModFix/>
          </a:blip>
          <a:srcRect/>
          <a:stretch/>
        </p:blipFill>
        <p:spPr>
          <a:xfrm>
            <a:off x="7773301" y="138702"/>
            <a:ext cx="1267966" cy="610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138700"/>
            <a:ext cx="8520600" cy="69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b="1">
                <a:latin typeface="Consolas"/>
                <a:ea typeface="Consolas"/>
                <a:cs typeface="Consolas"/>
                <a:sym typeface="Consolas"/>
              </a:rPr>
              <a:t>MIKÄ TASA-ARVO? (4:42)</a:t>
            </a:r>
            <a:endParaRPr b="1">
              <a:latin typeface="Consolas"/>
              <a:ea typeface="Consolas"/>
              <a:cs typeface="Consolas"/>
              <a:sym typeface="Consolas"/>
            </a:endParaRPr>
          </a:p>
        </p:txBody>
      </p:sp>
      <p:pic>
        <p:nvPicPr>
          <p:cNvPr id="70" name="Google Shape;70;p15"/>
          <p:cNvPicPr preferRelativeResize="0"/>
          <p:nvPr/>
        </p:nvPicPr>
        <p:blipFill rotWithShape="1">
          <a:blip r:embed="rId3">
            <a:alphaModFix/>
          </a:blip>
          <a:srcRect/>
          <a:stretch/>
        </p:blipFill>
        <p:spPr>
          <a:xfrm>
            <a:off x="7773301" y="138702"/>
            <a:ext cx="1267966" cy="610500"/>
          </a:xfrm>
          <a:prstGeom prst="rect">
            <a:avLst/>
          </a:prstGeom>
          <a:noFill/>
          <a:ln>
            <a:noFill/>
          </a:ln>
        </p:spPr>
      </p:pic>
      <p:pic>
        <p:nvPicPr>
          <p:cNvPr id="71" name="Google Shape;71;p15" descr="Sukupuolten tasa-arvon edistyminen lisää kaikkien ihmisten hyvinvointia ja vaikuttaa positiivisesti myös lukuisiin muihin asioihin. Globaalissa mittakaavassa on kuitenkin vielä paljon tehtävää, jotta tytöt, naiset ja muunsukupuoliset saisivat yhteiskunnissa samat mahdollisuudet kuin pojat ja miehet. &#10;&#10;Tällä videolla rauhankasvatuksen asiantuntija Hanna Niittymäki käy läpi tasa-arvokysymyksiin liittyviä ongelmia ja vinkkaa erilaisista tavoista vaikuttaa tasa-arvoisemman maailman puolesta.&#10;&#10;Video on osa Toivoa ja toimintaa -videoiden sarjaa, ja se sopii kaikille aiheesta kiinnostuneille yläkouluikäisistä alkaen. Toivoa ja toimintaa -nettisivustolta löydät paljon lisätietoa ja valmiita tehtäviä tasa-arvoon liittyen. Tutustu sivustoon osoitteessa: https://toivoajatoimintaa.fi/&#10;&#10;Toivoa ja toimintaa on Biologian ja maantieteen opettajien liiton hanke, jota toteutetaan ulkoministeriön kehitysyhteistyövaroin vuosina 2019-2022.&#10;&#10;Videon on toteuttanut JM Cano ((http://www.outgroup.fi)." title="Mikä tasa-arvo?">
            <a:hlinkClick r:id="rId4"/>
          </p:cNvPr>
          <p:cNvPicPr preferRelativeResize="0"/>
          <p:nvPr/>
        </p:nvPicPr>
        <p:blipFill>
          <a:blip r:embed="rId5">
            <a:alphaModFix/>
          </a:blip>
          <a:stretch>
            <a:fillRect/>
          </a:stretch>
        </p:blipFill>
        <p:spPr>
          <a:xfrm>
            <a:off x="1871600" y="857250"/>
            <a:ext cx="4986400" cy="3739800"/>
          </a:xfrm>
          <a:prstGeom prst="rect">
            <a:avLst/>
          </a:prstGeom>
          <a:noFill/>
          <a:ln>
            <a:noFill/>
          </a:ln>
        </p:spPr>
      </p:pic>
      <p:sp>
        <p:nvSpPr>
          <p:cNvPr id="2" name="Tekstiruutu 1">
            <a:extLst>
              <a:ext uri="{FF2B5EF4-FFF2-40B4-BE49-F238E27FC236}">
                <a16:creationId xmlns:a16="http://schemas.microsoft.com/office/drawing/2014/main" id="{2A7FB9F4-895C-B62B-0CEA-8EA8BD738BEB}"/>
              </a:ext>
            </a:extLst>
          </p:cNvPr>
          <p:cNvSpPr txBox="1"/>
          <p:nvPr/>
        </p:nvSpPr>
        <p:spPr>
          <a:xfrm flipH="1">
            <a:off x="1839413" y="4666246"/>
            <a:ext cx="5465174" cy="338554"/>
          </a:xfrm>
          <a:prstGeom prst="rect">
            <a:avLst/>
          </a:prstGeom>
          <a:noFill/>
        </p:spPr>
        <p:txBody>
          <a:bodyPr wrap="square" rtlCol="0">
            <a:spAutoFit/>
          </a:bodyPr>
          <a:lstStyle/>
          <a:p>
            <a:r>
              <a:rPr lang="fi-FI" sz="1600" dirty="0">
                <a:latin typeface="Consolas" panose="020B0609020204030204" pitchFamily="49" charset="0"/>
              </a:rPr>
              <a:t>Videon linkki: </a:t>
            </a:r>
            <a:r>
              <a:rPr lang="fi-FI" sz="1600" dirty="0">
                <a:latin typeface="Consolas" panose="020B0609020204030204" pitchFamily="49" charset="0"/>
                <a:hlinkClick r:id="rId6"/>
              </a:rPr>
              <a:t>https://youtu.be/7TTgT7bLjkQ</a:t>
            </a:r>
            <a:r>
              <a:rPr lang="fi-FI" sz="1600" dirty="0">
                <a:latin typeface="Consolas" panose="020B0609020204030204" pitchFamily="49"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138700"/>
            <a:ext cx="8520600" cy="69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i" sz="2900" b="1">
                <a:solidFill>
                  <a:srgbClr val="85200C"/>
                </a:solidFill>
                <a:latin typeface="Consolas"/>
                <a:ea typeface="Consolas"/>
                <a:cs typeface="Consolas"/>
                <a:sym typeface="Consolas"/>
              </a:rPr>
              <a:t>TASA-ARVO VS. YHDENVERTAISUUS</a:t>
            </a:r>
            <a:endParaRPr sz="2900" b="1">
              <a:solidFill>
                <a:srgbClr val="85200C"/>
              </a:solidFill>
              <a:latin typeface="Consolas"/>
              <a:ea typeface="Consolas"/>
              <a:cs typeface="Consolas"/>
              <a:sym typeface="Consolas"/>
            </a:endParaRPr>
          </a:p>
        </p:txBody>
      </p:sp>
      <p:sp>
        <p:nvSpPr>
          <p:cNvPr id="77" name="Google Shape;77;p16"/>
          <p:cNvSpPr txBox="1">
            <a:spLocks noGrp="1"/>
          </p:cNvSpPr>
          <p:nvPr>
            <p:ph type="body" idx="1"/>
          </p:nvPr>
        </p:nvSpPr>
        <p:spPr>
          <a:xfrm>
            <a:off x="311700" y="829025"/>
            <a:ext cx="8520600" cy="37398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Gill Sans"/>
              <a:buNone/>
            </a:pPr>
            <a:r>
              <a:rPr lang="fi" sz="2000" dirty="0">
                <a:solidFill>
                  <a:schemeClr val="dk1"/>
                </a:solidFill>
                <a:latin typeface="Consolas"/>
                <a:ea typeface="Consolas"/>
                <a:cs typeface="Consolas"/>
                <a:sym typeface="Consolas"/>
              </a:rPr>
              <a:t>MITÄ EROA ON TASA-ARVOLLA JA YHDENVERTAISUUDELLA? Arkikielessä niillä ei olekaan eroa, mutta Suomen lainsäädäntö erottaa ne näin:</a:t>
            </a:r>
            <a:endParaRPr sz="2000" dirty="0">
              <a:solidFill>
                <a:schemeClr val="dk1"/>
              </a:solidFill>
              <a:latin typeface="Consolas"/>
              <a:ea typeface="Consolas"/>
              <a:cs typeface="Consolas"/>
              <a:sym typeface="Consolas"/>
            </a:endParaRPr>
          </a:p>
          <a:p>
            <a:pPr marL="457200" lvl="0" indent="-374650" algn="l" rtl="0">
              <a:spcBef>
                <a:spcPts val="2400"/>
              </a:spcBef>
              <a:spcAft>
                <a:spcPts val="0"/>
              </a:spcAft>
              <a:buClr>
                <a:schemeClr val="dk1"/>
              </a:buClr>
              <a:buSzPts val="2300"/>
              <a:buChar char="●"/>
            </a:pPr>
            <a:r>
              <a:rPr lang="fi" sz="2300" b="1" dirty="0">
                <a:solidFill>
                  <a:schemeClr val="dk1"/>
                </a:solidFill>
                <a:latin typeface="Consolas"/>
                <a:ea typeface="Consolas"/>
                <a:cs typeface="Consolas"/>
                <a:sym typeface="Consolas"/>
              </a:rPr>
              <a:t>TASA-ARVOLAKI</a:t>
            </a:r>
            <a:r>
              <a:rPr lang="fi" sz="2300" dirty="0">
                <a:solidFill>
                  <a:schemeClr val="dk1"/>
                </a:solidFill>
                <a:latin typeface="Consolas"/>
                <a:ea typeface="Consolas"/>
                <a:cs typeface="Consolas"/>
                <a:sym typeface="Consolas"/>
              </a:rPr>
              <a:t> KIELTÄÄ SYRJINNÄN SUKUPUOLEN PERUSTEELLA</a:t>
            </a:r>
            <a:endParaRPr sz="2300" dirty="0">
              <a:solidFill>
                <a:schemeClr val="dk1"/>
              </a:solidFill>
              <a:latin typeface="Consolas"/>
              <a:ea typeface="Consolas"/>
              <a:cs typeface="Consolas"/>
              <a:sym typeface="Consolas"/>
            </a:endParaRPr>
          </a:p>
          <a:p>
            <a:pPr marL="457200" lvl="0" indent="-381000" algn="l" rtl="0">
              <a:spcBef>
                <a:spcPts val="0"/>
              </a:spcBef>
              <a:spcAft>
                <a:spcPts val="0"/>
              </a:spcAft>
              <a:buClr>
                <a:schemeClr val="dk1"/>
              </a:buClr>
              <a:buSzPts val="2400"/>
              <a:buChar char="●"/>
            </a:pPr>
            <a:r>
              <a:rPr lang="fi" sz="2300" b="1" dirty="0">
                <a:solidFill>
                  <a:schemeClr val="dk1"/>
                </a:solidFill>
                <a:latin typeface="Consolas"/>
                <a:ea typeface="Consolas"/>
                <a:cs typeface="Consolas"/>
                <a:sym typeface="Consolas"/>
              </a:rPr>
              <a:t>YHDENVERTAISUUSLAKI</a:t>
            </a:r>
            <a:r>
              <a:rPr lang="fi" sz="2300" dirty="0">
                <a:solidFill>
                  <a:schemeClr val="dk1"/>
                </a:solidFill>
                <a:latin typeface="Consolas"/>
                <a:ea typeface="Consolas"/>
                <a:cs typeface="Consolas"/>
                <a:sym typeface="Consolas"/>
              </a:rPr>
              <a:t> KIELTÄÄ SYRJINNÄN 14 MUULLA PERUSTEELLA, JOTKA OVAT:</a:t>
            </a:r>
            <a:r>
              <a:rPr lang="fi" sz="1700" dirty="0">
                <a:solidFill>
                  <a:schemeClr val="dk1"/>
                </a:solidFill>
                <a:latin typeface="Consolas"/>
                <a:ea typeface="Consolas"/>
                <a:cs typeface="Consolas"/>
                <a:sym typeface="Consolas"/>
              </a:rPr>
              <a:t> Ikä, alkuperä, kansalaisuus, kieli, uskonto, vakaumus, mielipide, poliittinen toiminta, ammattiyhdistystoiminta, perhesuhteet, terveydentila, vammaisuus, seksuaalinen suuntautuminen tai muu henkilöön liittyvä syy</a:t>
            </a:r>
            <a:endParaRPr sz="1700" dirty="0">
              <a:solidFill>
                <a:schemeClr val="dk1"/>
              </a:solidFill>
              <a:latin typeface="Consolas"/>
              <a:ea typeface="Consolas"/>
              <a:cs typeface="Consolas"/>
              <a:sym typeface="Consolas"/>
            </a:endParaRPr>
          </a:p>
          <a:p>
            <a:pPr marL="0" lvl="0" indent="0" algn="l" rtl="0">
              <a:spcBef>
                <a:spcPts val="0"/>
              </a:spcBef>
              <a:spcAft>
                <a:spcPts val="1600"/>
              </a:spcAft>
              <a:buNone/>
            </a:pPr>
            <a:endParaRPr sz="2400" dirty="0">
              <a:latin typeface="Consolas"/>
              <a:ea typeface="Consolas"/>
              <a:cs typeface="Consolas"/>
              <a:sym typeface="Consolas"/>
            </a:endParaRPr>
          </a:p>
        </p:txBody>
      </p:sp>
      <p:pic>
        <p:nvPicPr>
          <p:cNvPr id="78" name="Google Shape;78;p16"/>
          <p:cNvPicPr preferRelativeResize="0"/>
          <p:nvPr/>
        </p:nvPicPr>
        <p:blipFill rotWithShape="1">
          <a:blip r:embed="rId3">
            <a:alphaModFix/>
          </a:blip>
          <a:srcRect/>
          <a:stretch/>
        </p:blipFill>
        <p:spPr>
          <a:xfrm>
            <a:off x="7773301" y="138702"/>
            <a:ext cx="1267966" cy="610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138700"/>
            <a:ext cx="8520600" cy="69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i" sz="3000" b="1">
                <a:solidFill>
                  <a:srgbClr val="85200C"/>
                </a:solidFill>
                <a:latin typeface="Consolas"/>
                <a:ea typeface="Consolas"/>
                <a:cs typeface="Consolas"/>
                <a:sym typeface="Consolas"/>
              </a:rPr>
              <a:t>SUKUPUOLEN MONINAISUUS</a:t>
            </a:r>
            <a:endParaRPr sz="3000" b="1">
              <a:solidFill>
                <a:srgbClr val="85200C"/>
              </a:solidFill>
              <a:latin typeface="Consolas"/>
              <a:ea typeface="Consolas"/>
              <a:cs typeface="Consolas"/>
              <a:sym typeface="Consolas"/>
            </a:endParaRPr>
          </a:p>
        </p:txBody>
      </p:sp>
      <p:sp>
        <p:nvSpPr>
          <p:cNvPr id="84" name="Google Shape;84;p17"/>
          <p:cNvSpPr txBox="1">
            <a:spLocks noGrp="1"/>
          </p:cNvSpPr>
          <p:nvPr>
            <p:ph type="body" idx="1"/>
          </p:nvPr>
        </p:nvSpPr>
        <p:spPr>
          <a:xfrm>
            <a:off x="311700" y="829025"/>
            <a:ext cx="8520600" cy="3739800"/>
          </a:xfrm>
          <a:prstGeom prst="rect">
            <a:avLst/>
          </a:prstGeom>
        </p:spPr>
        <p:txBody>
          <a:bodyPr spcFirstLastPara="1" wrap="square" lIns="91425" tIns="91425" rIns="91425" bIns="91425" anchor="t" anchorCtr="0">
            <a:noAutofit/>
          </a:bodyPr>
          <a:lstStyle/>
          <a:p>
            <a:pPr indent="-457200">
              <a:spcAft>
                <a:spcPts val="1600"/>
              </a:spcAft>
              <a:buFont typeface="Arial" panose="020B0604020202020204" pitchFamily="34" charset="0"/>
              <a:buChar char="•"/>
            </a:pPr>
            <a:r>
              <a:rPr lang="fi-FI" dirty="0">
                <a:solidFill>
                  <a:schemeClr val="dk1"/>
                </a:solidFill>
                <a:highlight>
                  <a:srgbClr val="FFFFFF"/>
                </a:highlight>
                <a:latin typeface="Consolas"/>
                <a:ea typeface="Consolas"/>
                <a:cs typeface="Consolas"/>
                <a:sym typeface="Consolas"/>
              </a:rPr>
              <a:t>Sukupuolen moninaisuuteen kuuluvat </a:t>
            </a:r>
            <a:r>
              <a:rPr lang="fi-FI" b="1" dirty="0">
                <a:solidFill>
                  <a:schemeClr val="dk1"/>
                </a:solidFill>
                <a:highlight>
                  <a:srgbClr val="FFFFFF"/>
                </a:highlight>
                <a:latin typeface="Consolas"/>
                <a:ea typeface="Consolas"/>
                <a:cs typeface="Consolas"/>
                <a:sym typeface="Consolas"/>
              </a:rPr>
              <a:t>sukupuolivähemmistöt</a:t>
            </a:r>
            <a:r>
              <a:rPr lang="fi-FI" dirty="0">
                <a:solidFill>
                  <a:schemeClr val="dk1"/>
                </a:solidFill>
                <a:highlight>
                  <a:srgbClr val="FFFFFF"/>
                </a:highlight>
                <a:latin typeface="Consolas"/>
                <a:ea typeface="Consolas"/>
                <a:cs typeface="Consolas"/>
                <a:sym typeface="Consolas"/>
              </a:rPr>
              <a:t> ja </a:t>
            </a:r>
            <a:r>
              <a:rPr lang="fi-FI" b="1" dirty="0">
                <a:solidFill>
                  <a:schemeClr val="dk1"/>
                </a:solidFill>
                <a:highlight>
                  <a:srgbClr val="FFFFFF"/>
                </a:highlight>
                <a:latin typeface="Consolas"/>
                <a:ea typeface="Consolas"/>
                <a:cs typeface="Consolas"/>
                <a:sym typeface="Consolas"/>
              </a:rPr>
              <a:t>sukupuolienemmistöt</a:t>
            </a:r>
            <a:r>
              <a:rPr lang="fi-FI" dirty="0">
                <a:solidFill>
                  <a:schemeClr val="dk1"/>
                </a:solidFill>
                <a:highlight>
                  <a:srgbClr val="FFFFFF"/>
                </a:highlight>
                <a:latin typeface="Consolas"/>
                <a:ea typeface="Consolas"/>
                <a:cs typeface="Consolas"/>
                <a:sym typeface="Consolas"/>
              </a:rPr>
              <a:t>. </a:t>
            </a:r>
          </a:p>
          <a:p>
            <a:pPr indent="-457200">
              <a:spcAft>
                <a:spcPts val="1600"/>
              </a:spcAft>
              <a:buFont typeface="Arial" panose="020B0604020202020204" pitchFamily="34" charset="0"/>
              <a:buChar char="•"/>
            </a:pPr>
            <a:r>
              <a:rPr lang="fi-FI" dirty="0">
                <a:solidFill>
                  <a:schemeClr val="dk1"/>
                </a:solidFill>
                <a:highlight>
                  <a:srgbClr val="FFFFFF"/>
                </a:highlight>
                <a:latin typeface="Consolas"/>
                <a:ea typeface="Consolas"/>
                <a:cs typeface="Consolas"/>
                <a:sym typeface="Consolas"/>
              </a:rPr>
              <a:t>Sukupuolivähemmistöiksi lasketaan kuuluvan transihmiset, sukupuolettomat ja intersukupuoliset. </a:t>
            </a:r>
          </a:p>
          <a:p>
            <a:pPr indent="-457200">
              <a:spcAft>
                <a:spcPts val="1600"/>
              </a:spcAft>
              <a:buFont typeface="Arial" panose="020B0604020202020204" pitchFamily="34" charset="0"/>
              <a:buChar char="•"/>
            </a:pPr>
            <a:r>
              <a:rPr lang="fi-FI" dirty="0">
                <a:solidFill>
                  <a:schemeClr val="dk1"/>
                </a:solidFill>
                <a:highlight>
                  <a:srgbClr val="FFFFFF"/>
                </a:highlight>
                <a:latin typeface="Consolas"/>
                <a:ea typeface="Consolas"/>
                <a:cs typeface="Consolas"/>
                <a:sym typeface="Consolas"/>
              </a:rPr>
              <a:t>Sukupuolienemmistöjä ovat cis-ihmiset eli he, joille syntymässä määritelty sukupuoli vastaa heidän omaa kokemusta sukupuolestaan. </a:t>
            </a:r>
          </a:p>
          <a:p>
            <a:pPr indent="-457200">
              <a:spcAft>
                <a:spcPts val="1600"/>
              </a:spcAft>
              <a:buFont typeface="Arial" panose="020B0604020202020204" pitchFamily="34" charset="0"/>
              <a:buChar char="•"/>
            </a:pPr>
            <a:r>
              <a:rPr lang="fi-FI" dirty="0">
                <a:solidFill>
                  <a:schemeClr val="dk1"/>
                </a:solidFill>
                <a:highlight>
                  <a:srgbClr val="FFFFFF"/>
                </a:highlight>
                <a:latin typeface="Consolas"/>
                <a:ea typeface="Consolas"/>
                <a:cs typeface="Consolas"/>
                <a:sym typeface="Consolas"/>
              </a:rPr>
              <a:t>Vähemmistöihin kuuluvat ihmiset ovat todennäköisemmin vaarassa altistua syrjinnälle. </a:t>
            </a:r>
            <a:endParaRPr lang="fi-FI" dirty="0">
              <a:latin typeface="Consolas"/>
              <a:ea typeface="Consolas"/>
              <a:cs typeface="Consolas"/>
              <a:sym typeface="Consolas"/>
            </a:endParaRPr>
          </a:p>
          <a:p>
            <a:pPr lvl="0" indent="-457200" algn="l" rtl="0">
              <a:spcBef>
                <a:spcPts val="0"/>
              </a:spcBef>
              <a:spcAft>
                <a:spcPts val="1600"/>
              </a:spcAft>
              <a:buFont typeface="Arial" panose="020B0604020202020204" pitchFamily="34" charset="0"/>
              <a:buChar char="•"/>
            </a:pPr>
            <a:endParaRPr sz="3100" dirty="0">
              <a:latin typeface="Consolas"/>
              <a:ea typeface="Consolas"/>
              <a:cs typeface="Consolas"/>
              <a:sym typeface="Consolas"/>
            </a:endParaRPr>
          </a:p>
        </p:txBody>
      </p:sp>
      <p:pic>
        <p:nvPicPr>
          <p:cNvPr id="85" name="Google Shape;85;p17"/>
          <p:cNvPicPr preferRelativeResize="0"/>
          <p:nvPr/>
        </p:nvPicPr>
        <p:blipFill rotWithShape="1">
          <a:blip r:embed="rId3">
            <a:alphaModFix/>
          </a:blip>
          <a:srcRect/>
          <a:stretch/>
        </p:blipFill>
        <p:spPr>
          <a:xfrm>
            <a:off x="7773301" y="138702"/>
            <a:ext cx="1267966" cy="610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138700"/>
            <a:ext cx="8520600" cy="69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b="1">
                <a:latin typeface="Consolas"/>
                <a:ea typeface="Consolas"/>
                <a:cs typeface="Consolas"/>
                <a:sym typeface="Consolas"/>
              </a:rPr>
              <a:t>HUOMIO!</a:t>
            </a:r>
            <a:endParaRPr b="1">
              <a:latin typeface="Consolas"/>
              <a:ea typeface="Consolas"/>
              <a:cs typeface="Consolas"/>
              <a:sym typeface="Consolas"/>
            </a:endParaRPr>
          </a:p>
        </p:txBody>
      </p:sp>
      <p:sp>
        <p:nvSpPr>
          <p:cNvPr id="91" name="Google Shape;91;p18"/>
          <p:cNvSpPr txBox="1">
            <a:spLocks noGrp="1"/>
          </p:cNvSpPr>
          <p:nvPr>
            <p:ph type="body" idx="1"/>
          </p:nvPr>
        </p:nvSpPr>
        <p:spPr>
          <a:xfrm>
            <a:off x="311700" y="829025"/>
            <a:ext cx="4331100" cy="373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i" sz="1650" b="1">
                <a:solidFill>
                  <a:schemeClr val="dk1"/>
                </a:solidFill>
                <a:highlight>
                  <a:srgbClr val="FF9900"/>
                </a:highlight>
                <a:latin typeface="Consolas"/>
                <a:ea typeface="Consolas"/>
                <a:cs typeface="Consolas"/>
                <a:sym typeface="Consolas"/>
              </a:rPr>
              <a:t>Sekä Suomessa että globaalisti “ei miehiin” kohdistuu eniten tasa-arvo-ongelmia. Jos henkilö kuuluu sukupuolivähemmistöön, hän elää luultavasti melko haavoittuvassa asemassa. Tässä materiaalissa keskitytään kuitenkin erityisesti naisten ja tyttöjen kohtaamiin tasa-arvo-ongelmiin. Myös pojat ja miehet hyötyvät muiden sukupuolien aseman parantumisesta. Mitä useampi yksilö voi hyvin sitä paremmin voi koko yhteisö. </a:t>
            </a:r>
            <a:endParaRPr sz="1400">
              <a:solidFill>
                <a:schemeClr val="dk1"/>
              </a:solidFill>
              <a:latin typeface="Consolas"/>
              <a:ea typeface="Consolas"/>
              <a:cs typeface="Consolas"/>
              <a:sym typeface="Consolas"/>
            </a:endParaRPr>
          </a:p>
          <a:p>
            <a:pPr marL="0" lvl="0" indent="0" algn="l" rtl="0">
              <a:spcBef>
                <a:spcPts val="0"/>
              </a:spcBef>
              <a:spcAft>
                <a:spcPts val="1600"/>
              </a:spcAft>
              <a:buNone/>
            </a:pPr>
            <a:endParaRPr sz="2400">
              <a:latin typeface="Consolas"/>
              <a:ea typeface="Consolas"/>
              <a:cs typeface="Consolas"/>
              <a:sym typeface="Consolas"/>
            </a:endParaRPr>
          </a:p>
        </p:txBody>
      </p:sp>
      <p:pic>
        <p:nvPicPr>
          <p:cNvPr id="92" name="Google Shape;92;p18"/>
          <p:cNvPicPr preferRelativeResize="0"/>
          <p:nvPr/>
        </p:nvPicPr>
        <p:blipFill rotWithShape="1">
          <a:blip r:embed="rId3">
            <a:alphaModFix/>
          </a:blip>
          <a:srcRect/>
          <a:stretch/>
        </p:blipFill>
        <p:spPr>
          <a:xfrm>
            <a:off x="7773301" y="138702"/>
            <a:ext cx="1267966" cy="610500"/>
          </a:xfrm>
          <a:prstGeom prst="rect">
            <a:avLst/>
          </a:prstGeom>
          <a:noFill/>
          <a:ln>
            <a:noFill/>
          </a:ln>
        </p:spPr>
      </p:pic>
      <p:pic>
        <p:nvPicPr>
          <p:cNvPr id="93" name="Google Shape;93;p18"/>
          <p:cNvPicPr preferRelativeResize="0"/>
          <p:nvPr/>
        </p:nvPicPr>
        <p:blipFill>
          <a:blip r:embed="rId4">
            <a:alphaModFix/>
          </a:blip>
          <a:stretch>
            <a:fillRect/>
          </a:stretch>
        </p:blipFill>
        <p:spPr>
          <a:xfrm>
            <a:off x="5559375" y="749200"/>
            <a:ext cx="2672482" cy="400970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11700" y="138700"/>
            <a:ext cx="8520600" cy="9528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Gill Sans"/>
              <a:buNone/>
            </a:pPr>
            <a:r>
              <a:rPr lang="fi" sz="2100" b="1">
                <a:latin typeface="Consolas"/>
                <a:ea typeface="Consolas"/>
                <a:cs typeface="Consolas"/>
                <a:sym typeface="Consolas"/>
              </a:rPr>
              <a:t>YK:SSA LAADITTIIN VUONNA 2015 MAAILMAA YHDISTÄVÄ AGENDA 2030, JOKA SISÄLTÄÄ 17 TAVOITETTA KOHTI KESTÄVÄMPÄÄ TULEVAISUUTTA</a:t>
            </a:r>
            <a:endParaRPr sz="2100" b="1">
              <a:latin typeface="Consolas"/>
              <a:ea typeface="Consolas"/>
              <a:cs typeface="Consolas"/>
              <a:sym typeface="Consolas"/>
            </a:endParaRPr>
          </a:p>
          <a:p>
            <a:pPr marL="0" lvl="0" indent="0" algn="l" rtl="0">
              <a:spcBef>
                <a:spcPts val="0"/>
              </a:spcBef>
              <a:spcAft>
                <a:spcPts val="0"/>
              </a:spcAft>
              <a:buNone/>
            </a:pPr>
            <a:endParaRPr b="1">
              <a:latin typeface="Consolas"/>
              <a:ea typeface="Consolas"/>
              <a:cs typeface="Consolas"/>
              <a:sym typeface="Consolas"/>
            </a:endParaRPr>
          </a:p>
        </p:txBody>
      </p:sp>
      <p:sp>
        <p:nvSpPr>
          <p:cNvPr id="99" name="Google Shape;99;p19"/>
          <p:cNvSpPr txBox="1">
            <a:spLocks noGrp="1"/>
          </p:cNvSpPr>
          <p:nvPr>
            <p:ph type="body" idx="1"/>
          </p:nvPr>
        </p:nvSpPr>
        <p:spPr>
          <a:xfrm>
            <a:off x="311700" y="1187875"/>
            <a:ext cx="3924000" cy="3739800"/>
          </a:xfrm>
          <a:prstGeom prst="rect">
            <a:avLst/>
          </a:prstGeom>
        </p:spPr>
        <p:txBody>
          <a:bodyPr spcFirstLastPara="1" wrap="square" lIns="91425" tIns="91425" rIns="91425" bIns="91425" anchor="t" anchorCtr="0">
            <a:noAutofit/>
          </a:bodyPr>
          <a:lstStyle/>
          <a:p>
            <a:pPr marL="457200" lvl="0" indent="0" algn="l" rtl="0">
              <a:lnSpc>
                <a:spcPct val="100000"/>
              </a:lnSpc>
              <a:spcBef>
                <a:spcPts val="0"/>
              </a:spcBef>
              <a:spcAft>
                <a:spcPts val="0"/>
              </a:spcAft>
              <a:buNone/>
            </a:pPr>
            <a:r>
              <a:rPr lang="fi" sz="2200">
                <a:solidFill>
                  <a:schemeClr val="dk1"/>
                </a:solidFill>
                <a:latin typeface="Consolas"/>
                <a:ea typeface="Consolas"/>
                <a:cs typeface="Consolas"/>
                <a:sym typeface="Consolas"/>
              </a:rPr>
              <a:t>AGENDA 2030:N </a:t>
            </a:r>
            <a:endParaRPr sz="2200">
              <a:solidFill>
                <a:schemeClr val="dk1"/>
              </a:solidFill>
              <a:latin typeface="Consolas"/>
              <a:ea typeface="Consolas"/>
              <a:cs typeface="Consolas"/>
              <a:sym typeface="Consolas"/>
            </a:endParaRPr>
          </a:p>
          <a:p>
            <a:pPr marL="457200" lvl="0" indent="0" algn="l" rtl="0">
              <a:lnSpc>
                <a:spcPct val="100000"/>
              </a:lnSpc>
              <a:spcBef>
                <a:spcPts val="0"/>
              </a:spcBef>
              <a:spcAft>
                <a:spcPts val="0"/>
              </a:spcAft>
              <a:buClr>
                <a:schemeClr val="dk1"/>
              </a:buClr>
              <a:buSzPts val="2400"/>
              <a:buFont typeface="Arial"/>
              <a:buNone/>
            </a:pPr>
            <a:r>
              <a:rPr lang="fi" sz="2200" b="1">
                <a:solidFill>
                  <a:srgbClr val="85200C"/>
                </a:solidFill>
                <a:latin typeface="Consolas"/>
                <a:ea typeface="Consolas"/>
                <a:cs typeface="Consolas"/>
                <a:sym typeface="Consolas"/>
              </a:rPr>
              <a:t>TAVOITE NRO 5</a:t>
            </a:r>
            <a:endParaRPr sz="2200" b="1">
              <a:solidFill>
                <a:srgbClr val="85200C"/>
              </a:solidFill>
              <a:latin typeface="Consolas"/>
              <a:ea typeface="Consolas"/>
              <a:cs typeface="Consolas"/>
              <a:sym typeface="Consolas"/>
            </a:endParaRPr>
          </a:p>
          <a:p>
            <a:pPr marL="457200" lvl="0" indent="0" algn="l" rtl="0">
              <a:lnSpc>
                <a:spcPct val="100000"/>
              </a:lnSpc>
              <a:spcBef>
                <a:spcPts val="0"/>
              </a:spcBef>
              <a:spcAft>
                <a:spcPts val="0"/>
              </a:spcAft>
              <a:buClr>
                <a:schemeClr val="dk1"/>
              </a:buClr>
              <a:buSzPts val="2400"/>
              <a:buFont typeface="Arial"/>
              <a:buNone/>
            </a:pPr>
            <a:endParaRPr sz="2200" b="1">
              <a:solidFill>
                <a:srgbClr val="85200C"/>
              </a:solidFill>
              <a:latin typeface="Consolas"/>
              <a:ea typeface="Consolas"/>
              <a:cs typeface="Consolas"/>
              <a:sym typeface="Consolas"/>
            </a:endParaRPr>
          </a:p>
          <a:p>
            <a:pPr marL="0" lvl="0" indent="0" algn="l" rtl="0">
              <a:lnSpc>
                <a:spcPct val="100000"/>
              </a:lnSpc>
              <a:spcBef>
                <a:spcPts val="0"/>
              </a:spcBef>
              <a:spcAft>
                <a:spcPts val="0"/>
              </a:spcAft>
              <a:buClr>
                <a:schemeClr val="dk1"/>
              </a:buClr>
              <a:buSzPts val="2400"/>
              <a:buFont typeface="Arial"/>
              <a:buNone/>
            </a:pPr>
            <a:r>
              <a:rPr lang="fi" sz="2200">
                <a:solidFill>
                  <a:schemeClr val="dk1"/>
                </a:solidFill>
                <a:latin typeface="Consolas"/>
                <a:ea typeface="Consolas"/>
                <a:cs typeface="Consolas"/>
                <a:sym typeface="Consolas"/>
              </a:rPr>
              <a:t>Saavuttaa sukupuolten tasa-arvo sekä vahvistaa naisten ja tyttöjen oikeuksia ja mahdollisuuksia.</a:t>
            </a:r>
            <a:endParaRPr sz="2400">
              <a:latin typeface="Consolas"/>
              <a:ea typeface="Consolas"/>
              <a:cs typeface="Consolas"/>
              <a:sym typeface="Consolas"/>
            </a:endParaRPr>
          </a:p>
        </p:txBody>
      </p:sp>
      <p:pic>
        <p:nvPicPr>
          <p:cNvPr id="100" name="Google Shape;100;p19"/>
          <p:cNvPicPr preferRelativeResize="0"/>
          <p:nvPr/>
        </p:nvPicPr>
        <p:blipFill rotWithShape="1">
          <a:blip r:embed="rId3">
            <a:alphaModFix/>
          </a:blip>
          <a:srcRect/>
          <a:stretch/>
        </p:blipFill>
        <p:spPr>
          <a:xfrm>
            <a:off x="7763326" y="4317177"/>
            <a:ext cx="1267966" cy="610500"/>
          </a:xfrm>
          <a:prstGeom prst="rect">
            <a:avLst/>
          </a:prstGeom>
          <a:noFill/>
          <a:ln>
            <a:noFill/>
          </a:ln>
        </p:spPr>
      </p:pic>
      <p:pic>
        <p:nvPicPr>
          <p:cNvPr id="101" name="Google Shape;101;p19"/>
          <p:cNvPicPr preferRelativeResize="0"/>
          <p:nvPr/>
        </p:nvPicPr>
        <p:blipFill>
          <a:blip r:embed="rId4">
            <a:alphaModFix/>
          </a:blip>
          <a:stretch>
            <a:fillRect/>
          </a:stretch>
        </p:blipFill>
        <p:spPr>
          <a:xfrm>
            <a:off x="4388100" y="1243900"/>
            <a:ext cx="3194825" cy="3194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311700" y="138700"/>
            <a:ext cx="8520600" cy="6903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Gill Sans"/>
              <a:buNone/>
            </a:pPr>
            <a:r>
              <a:rPr lang="fi" sz="2300">
                <a:latin typeface="Consolas"/>
                <a:ea typeface="Consolas"/>
                <a:cs typeface="Consolas"/>
                <a:sym typeface="Consolas"/>
              </a:rPr>
              <a:t>TAVOITE 5 ALATAVOITTEET 1/3</a:t>
            </a:r>
            <a:endParaRPr sz="3000" b="1">
              <a:latin typeface="Consolas"/>
              <a:ea typeface="Consolas"/>
              <a:cs typeface="Consolas"/>
              <a:sym typeface="Consolas"/>
            </a:endParaRPr>
          </a:p>
        </p:txBody>
      </p:sp>
      <p:sp>
        <p:nvSpPr>
          <p:cNvPr id="107" name="Google Shape;107;p20"/>
          <p:cNvSpPr txBox="1">
            <a:spLocks noGrp="1"/>
          </p:cNvSpPr>
          <p:nvPr>
            <p:ph type="body" idx="1"/>
          </p:nvPr>
        </p:nvSpPr>
        <p:spPr>
          <a:xfrm>
            <a:off x="311700" y="829025"/>
            <a:ext cx="4260300" cy="394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800"/>
              <a:buFont typeface="Arial"/>
              <a:buNone/>
            </a:pPr>
            <a:r>
              <a:rPr lang="fi" sz="1600" b="1">
                <a:solidFill>
                  <a:srgbClr val="372926"/>
                </a:solidFill>
                <a:latin typeface="Consolas"/>
                <a:ea typeface="Consolas"/>
                <a:cs typeface="Consolas"/>
                <a:sym typeface="Consolas"/>
              </a:rPr>
              <a:t>5.1</a:t>
            </a:r>
            <a:r>
              <a:rPr lang="fi" sz="1600">
                <a:solidFill>
                  <a:srgbClr val="372926"/>
                </a:solidFill>
                <a:latin typeface="Consolas"/>
                <a:ea typeface="Consolas"/>
                <a:cs typeface="Consolas"/>
                <a:sym typeface="Consolas"/>
              </a:rPr>
              <a:t> Lopettaa kaikenlainen naisiin ja tyttöihin kohdistuva syrjintä kaikkialla. </a:t>
            </a:r>
            <a:endParaRPr sz="1600">
              <a:solidFill>
                <a:srgbClr val="372926"/>
              </a:solidFill>
              <a:latin typeface="Consolas"/>
              <a:ea typeface="Consolas"/>
              <a:cs typeface="Consolas"/>
              <a:sym typeface="Consolas"/>
            </a:endParaRPr>
          </a:p>
          <a:p>
            <a:pPr marL="0" lvl="0" indent="0" algn="l" rtl="0">
              <a:spcBef>
                <a:spcPts val="1600"/>
              </a:spcBef>
              <a:spcAft>
                <a:spcPts val="0"/>
              </a:spcAft>
              <a:buClr>
                <a:schemeClr val="dk1"/>
              </a:buClr>
              <a:buSzPts val="1800"/>
              <a:buFont typeface="Arial"/>
              <a:buNone/>
            </a:pPr>
            <a:r>
              <a:rPr lang="fi" sz="1600" b="1">
                <a:solidFill>
                  <a:srgbClr val="372926"/>
                </a:solidFill>
                <a:latin typeface="Consolas"/>
                <a:ea typeface="Consolas"/>
                <a:cs typeface="Consolas"/>
                <a:sym typeface="Consolas"/>
              </a:rPr>
              <a:t>5.2</a:t>
            </a:r>
            <a:r>
              <a:rPr lang="fi" sz="1600">
                <a:solidFill>
                  <a:srgbClr val="372926"/>
                </a:solidFill>
                <a:latin typeface="Consolas"/>
                <a:ea typeface="Consolas"/>
                <a:cs typeface="Consolas"/>
                <a:sym typeface="Consolas"/>
              </a:rPr>
              <a:t> Lopettaa kaikenlainen naisiin ja tyttöihin kohdistuva väkivalta julkisissa ja yksityisissä yhteyksissä, kuten ihmiskauppa ja seksuaalinen tai muu hyväksikäyttö. </a:t>
            </a:r>
            <a:endParaRPr sz="1600">
              <a:solidFill>
                <a:srgbClr val="372926"/>
              </a:solidFill>
              <a:latin typeface="Consolas"/>
              <a:ea typeface="Consolas"/>
              <a:cs typeface="Consolas"/>
              <a:sym typeface="Consolas"/>
            </a:endParaRPr>
          </a:p>
          <a:p>
            <a:pPr marL="0" lvl="0" indent="0" algn="l" rtl="0">
              <a:spcBef>
                <a:spcPts val="1600"/>
              </a:spcBef>
              <a:spcAft>
                <a:spcPts val="0"/>
              </a:spcAft>
              <a:buClr>
                <a:schemeClr val="dk1"/>
              </a:buClr>
              <a:buSzPts val="1800"/>
              <a:buFont typeface="Arial"/>
              <a:buNone/>
            </a:pPr>
            <a:r>
              <a:rPr lang="fi" sz="1600" b="1">
                <a:solidFill>
                  <a:srgbClr val="372926"/>
                </a:solidFill>
                <a:latin typeface="Consolas"/>
                <a:ea typeface="Consolas"/>
                <a:cs typeface="Consolas"/>
                <a:sym typeface="Consolas"/>
              </a:rPr>
              <a:t>5.3</a:t>
            </a:r>
            <a:r>
              <a:rPr lang="fi" sz="1600">
                <a:solidFill>
                  <a:srgbClr val="372926"/>
                </a:solidFill>
                <a:latin typeface="Consolas"/>
                <a:ea typeface="Consolas"/>
                <a:cs typeface="Consolas"/>
                <a:sym typeface="Consolas"/>
              </a:rPr>
              <a:t> Lopettaa kaikki haitalliset käytännöt, kuten lapsi- ja pakkoavioliitot sekä naisten sukupuolielinten silpominen. </a:t>
            </a:r>
            <a:endParaRPr sz="1600">
              <a:solidFill>
                <a:srgbClr val="372926"/>
              </a:solidFill>
              <a:latin typeface="Consolas"/>
              <a:ea typeface="Consolas"/>
              <a:cs typeface="Consolas"/>
              <a:sym typeface="Consolas"/>
            </a:endParaRPr>
          </a:p>
          <a:p>
            <a:pPr marL="0" lvl="0" indent="0" algn="l" rtl="0">
              <a:spcBef>
                <a:spcPts val="1600"/>
              </a:spcBef>
              <a:spcAft>
                <a:spcPts val="0"/>
              </a:spcAft>
              <a:buClr>
                <a:schemeClr val="dk1"/>
              </a:buClr>
              <a:buSzPts val="1650"/>
              <a:buFont typeface="Arial"/>
              <a:buNone/>
            </a:pPr>
            <a:endParaRPr sz="1650" b="1">
              <a:solidFill>
                <a:schemeClr val="dk1"/>
              </a:solidFill>
              <a:highlight>
                <a:srgbClr val="FF9900"/>
              </a:highlight>
            </a:endParaRPr>
          </a:p>
          <a:p>
            <a:pPr marL="0" lvl="0" indent="0" algn="l" rtl="0">
              <a:spcBef>
                <a:spcPts val="0"/>
              </a:spcBef>
              <a:spcAft>
                <a:spcPts val="1600"/>
              </a:spcAft>
              <a:buNone/>
            </a:pPr>
            <a:endParaRPr sz="2400">
              <a:latin typeface="Consolas"/>
              <a:ea typeface="Consolas"/>
              <a:cs typeface="Consolas"/>
              <a:sym typeface="Consolas"/>
            </a:endParaRPr>
          </a:p>
        </p:txBody>
      </p:sp>
      <p:pic>
        <p:nvPicPr>
          <p:cNvPr id="108" name="Google Shape;108;p20"/>
          <p:cNvPicPr preferRelativeResize="0"/>
          <p:nvPr/>
        </p:nvPicPr>
        <p:blipFill rotWithShape="1">
          <a:blip r:embed="rId3">
            <a:alphaModFix/>
          </a:blip>
          <a:srcRect/>
          <a:stretch/>
        </p:blipFill>
        <p:spPr>
          <a:xfrm>
            <a:off x="7876026" y="4351477"/>
            <a:ext cx="1267966" cy="610500"/>
          </a:xfrm>
          <a:prstGeom prst="rect">
            <a:avLst/>
          </a:prstGeom>
          <a:noFill/>
          <a:ln>
            <a:noFill/>
          </a:ln>
        </p:spPr>
      </p:pic>
      <p:pic>
        <p:nvPicPr>
          <p:cNvPr id="109" name="Google Shape;109;p20"/>
          <p:cNvPicPr preferRelativeResize="0"/>
          <p:nvPr/>
        </p:nvPicPr>
        <p:blipFill rotWithShape="1">
          <a:blip r:embed="rId4">
            <a:alphaModFix/>
          </a:blip>
          <a:srcRect/>
          <a:stretch/>
        </p:blipFill>
        <p:spPr>
          <a:xfrm>
            <a:off x="5180075" y="613175"/>
            <a:ext cx="3829974" cy="38299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311700" y="138700"/>
            <a:ext cx="8520600" cy="5226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Gill Sans"/>
              <a:buNone/>
            </a:pPr>
            <a:r>
              <a:rPr lang="fi" sz="2300">
                <a:latin typeface="Consolas"/>
                <a:ea typeface="Consolas"/>
                <a:cs typeface="Consolas"/>
                <a:sym typeface="Consolas"/>
              </a:rPr>
              <a:t>TAVOITE 5 ALATAVOITTEET 2/3</a:t>
            </a:r>
            <a:endParaRPr sz="2300">
              <a:latin typeface="Consolas"/>
              <a:ea typeface="Consolas"/>
              <a:cs typeface="Consolas"/>
              <a:sym typeface="Consolas"/>
            </a:endParaRPr>
          </a:p>
          <a:p>
            <a:pPr marL="0" lvl="0" indent="0" algn="l" rtl="0">
              <a:spcBef>
                <a:spcPts val="0"/>
              </a:spcBef>
              <a:spcAft>
                <a:spcPts val="0"/>
              </a:spcAft>
              <a:buNone/>
            </a:pPr>
            <a:endParaRPr sz="2300" b="1">
              <a:latin typeface="Consolas"/>
              <a:ea typeface="Consolas"/>
              <a:cs typeface="Consolas"/>
              <a:sym typeface="Consolas"/>
            </a:endParaRPr>
          </a:p>
        </p:txBody>
      </p:sp>
      <p:sp>
        <p:nvSpPr>
          <p:cNvPr id="115" name="Google Shape;115;p21"/>
          <p:cNvSpPr txBox="1">
            <a:spLocks noGrp="1"/>
          </p:cNvSpPr>
          <p:nvPr>
            <p:ph type="body" idx="1"/>
          </p:nvPr>
        </p:nvSpPr>
        <p:spPr>
          <a:xfrm>
            <a:off x="311700" y="583075"/>
            <a:ext cx="4304700" cy="398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300"/>
              <a:buFont typeface="Arial"/>
              <a:buNone/>
            </a:pPr>
            <a:r>
              <a:rPr lang="fi" sz="1200" b="1">
                <a:solidFill>
                  <a:schemeClr val="dk1"/>
                </a:solidFill>
                <a:latin typeface="Consolas"/>
                <a:ea typeface="Consolas"/>
                <a:cs typeface="Consolas"/>
                <a:sym typeface="Consolas"/>
              </a:rPr>
              <a:t>5.4 </a:t>
            </a:r>
            <a:r>
              <a:rPr lang="fi" sz="1200">
                <a:solidFill>
                  <a:schemeClr val="dk1"/>
                </a:solidFill>
                <a:latin typeface="Consolas"/>
                <a:ea typeface="Consolas"/>
                <a:cs typeface="Consolas"/>
                <a:sym typeface="Consolas"/>
              </a:rPr>
              <a:t>Tunnustaa palkaton hoito- ja kotityö sekä antaa sille arvo tarjoamalla julkisia palveluja, infrastruktuuri ja sosiaaliturvaan liittyviä käytäntöjä sekä edistämällä jaettua vastuuta kodista ja perheestä kansallisten erityispiirteiden mukaisesti. </a:t>
            </a:r>
            <a:endParaRPr sz="1200">
              <a:solidFill>
                <a:schemeClr val="dk1"/>
              </a:solidFill>
              <a:latin typeface="Consolas"/>
              <a:ea typeface="Consolas"/>
              <a:cs typeface="Consolas"/>
              <a:sym typeface="Consolas"/>
            </a:endParaRPr>
          </a:p>
          <a:p>
            <a:pPr marL="0" lvl="0" indent="0" algn="l" rtl="0">
              <a:spcBef>
                <a:spcPts val="1600"/>
              </a:spcBef>
              <a:spcAft>
                <a:spcPts val="0"/>
              </a:spcAft>
              <a:buClr>
                <a:schemeClr val="dk1"/>
              </a:buClr>
              <a:buSzPts val="1300"/>
              <a:buFont typeface="Arial"/>
              <a:buNone/>
            </a:pPr>
            <a:r>
              <a:rPr lang="fi" sz="1200" b="1">
                <a:solidFill>
                  <a:schemeClr val="dk1"/>
                </a:solidFill>
                <a:latin typeface="Consolas"/>
                <a:ea typeface="Consolas"/>
                <a:cs typeface="Consolas"/>
                <a:sym typeface="Consolas"/>
              </a:rPr>
              <a:t>5.5</a:t>
            </a:r>
            <a:r>
              <a:rPr lang="fi" sz="1200">
                <a:solidFill>
                  <a:schemeClr val="dk1"/>
                </a:solidFill>
                <a:latin typeface="Consolas"/>
                <a:ea typeface="Consolas"/>
                <a:cs typeface="Consolas"/>
                <a:sym typeface="Consolas"/>
              </a:rPr>
              <a:t> Taata naisille täysivaltainen ja tehokas osallistuminen sekä yhtäläiset johtamismahdollisuudet kaikilla päätöksenteon tasoilla politiikassa, taloudessa ja julkisessa elämässä. </a:t>
            </a:r>
            <a:endParaRPr sz="1200">
              <a:solidFill>
                <a:schemeClr val="dk1"/>
              </a:solidFill>
              <a:latin typeface="Consolas"/>
              <a:ea typeface="Consolas"/>
              <a:cs typeface="Consolas"/>
              <a:sym typeface="Consolas"/>
            </a:endParaRPr>
          </a:p>
          <a:p>
            <a:pPr marL="0" lvl="0" indent="0" algn="l" rtl="0">
              <a:spcBef>
                <a:spcPts val="1600"/>
              </a:spcBef>
              <a:spcAft>
                <a:spcPts val="0"/>
              </a:spcAft>
              <a:buClr>
                <a:schemeClr val="dk1"/>
              </a:buClr>
              <a:buSzPts val="1300"/>
              <a:buFont typeface="Arial"/>
              <a:buNone/>
            </a:pPr>
            <a:r>
              <a:rPr lang="fi" sz="1200" b="1">
                <a:solidFill>
                  <a:schemeClr val="dk1"/>
                </a:solidFill>
                <a:latin typeface="Consolas"/>
                <a:ea typeface="Consolas"/>
                <a:cs typeface="Consolas"/>
                <a:sym typeface="Consolas"/>
              </a:rPr>
              <a:t>5.6</a:t>
            </a:r>
            <a:r>
              <a:rPr lang="fi" sz="1200">
                <a:solidFill>
                  <a:schemeClr val="dk1"/>
                </a:solidFill>
                <a:latin typeface="Consolas"/>
                <a:ea typeface="Consolas"/>
                <a:cs typeface="Consolas"/>
                <a:sym typeface="Consolas"/>
              </a:rPr>
              <a:t> Taata yhtäläiset mahdollisuudet seksuaali- ja lisääntymisterveyteen sekä lisääntymisoikeudet kansainvälisen väestö- ja kehityskonferenssin toimintaohjelman ja Pekingin toimintaohjelman sekä niiden arviointikonferenssien päätösasiakirjojen mukaisesti sovitulla tavalla. </a:t>
            </a:r>
            <a:endParaRPr sz="1200">
              <a:solidFill>
                <a:schemeClr val="dk1"/>
              </a:solidFill>
              <a:latin typeface="Consolas"/>
              <a:ea typeface="Consolas"/>
              <a:cs typeface="Consolas"/>
              <a:sym typeface="Consolas"/>
            </a:endParaRPr>
          </a:p>
          <a:p>
            <a:pPr marL="0" lvl="0" indent="0" algn="l" rtl="0">
              <a:spcBef>
                <a:spcPts val="0"/>
              </a:spcBef>
              <a:spcAft>
                <a:spcPts val="1600"/>
              </a:spcAft>
              <a:buNone/>
            </a:pPr>
            <a:endParaRPr sz="2400">
              <a:latin typeface="Consolas"/>
              <a:ea typeface="Consolas"/>
              <a:cs typeface="Consolas"/>
              <a:sym typeface="Consolas"/>
            </a:endParaRPr>
          </a:p>
        </p:txBody>
      </p:sp>
      <p:pic>
        <p:nvPicPr>
          <p:cNvPr id="116" name="Google Shape;116;p21"/>
          <p:cNvPicPr preferRelativeResize="0"/>
          <p:nvPr/>
        </p:nvPicPr>
        <p:blipFill rotWithShape="1">
          <a:blip r:embed="rId3">
            <a:alphaModFix/>
          </a:blip>
          <a:srcRect/>
          <a:stretch/>
        </p:blipFill>
        <p:spPr>
          <a:xfrm>
            <a:off x="7761726" y="4390677"/>
            <a:ext cx="1267966" cy="610500"/>
          </a:xfrm>
          <a:prstGeom prst="rect">
            <a:avLst/>
          </a:prstGeom>
          <a:noFill/>
          <a:ln>
            <a:noFill/>
          </a:ln>
        </p:spPr>
      </p:pic>
      <p:pic>
        <p:nvPicPr>
          <p:cNvPr id="117" name="Google Shape;117;p21"/>
          <p:cNvPicPr preferRelativeResize="0"/>
          <p:nvPr/>
        </p:nvPicPr>
        <p:blipFill rotWithShape="1">
          <a:blip r:embed="rId4">
            <a:alphaModFix/>
          </a:blip>
          <a:srcRect/>
          <a:stretch/>
        </p:blipFill>
        <p:spPr>
          <a:xfrm>
            <a:off x="4848400" y="1076242"/>
            <a:ext cx="4181300" cy="2991016"/>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617</Words>
  <Application>Microsoft Office PowerPoint</Application>
  <PresentationFormat>Näytössä katseltava esitys (16:9)</PresentationFormat>
  <Paragraphs>53</Paragraphs>
  <Slides>13</Slides>
  <Notes>12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13</vt:i4>
      </vt:variant>
    </vt:vector>
  </HeadingPairs>
  <TitlesOfParts>
    <vt:vector size="17" baseType="lpstr">
      <vt:lpstr>Arial</vt:lpstr>
      <vt:lpstr>Consolas</vt:lpstr>
      <vt:lpstr>Gill Sans</vt:lpstr>
      <vt:lpstr>Simple Light</vt:lpstr>
      <vt:lpstr>PowerPoint-esitys</vt:lpstr>
      <vt:lpstr>TASA-ARVO</vt:lpstr>
      <vt:lpstr>MIKÄ TASA-ARVO? (4:42)</vt:lpstr>
      <vt:lpstr>TASA-ARVO VS. YHDENVERTAISUUS</vt:lpstr>
      <vt:lpstr>SUKUPUOLEN MONINAISUUS</vt:lpstr>
      <vt:lpstr>HUOMIO!</vt:lpstr>
      <vt:lpstr>YK:SSA LAADITTIIN VUONNA 2015 MAAILMAA YHDISTÄVÄ AGENDA 2030, JOKA SISÄLTÄÄ 17 TAVOITETTA KOHTI KESTÄVÄMPÄÄ TULEVAISUUTTA </vt:lpstr>
      <vt:lpstr>TAVOITE 5 ALATAVOITTEET 1/3</vt:lpstr>
      <vt:lpstr>TAVOITE 5 ALATAVOITTEET 2/3 </vt:lpstr>
      <vt:lpstr>TAVOITE 5 ALATAVOITTEET 3/3 </vt:lpstr>
      <vt:lpstr>ERITYISESTI TYTTÖJÄ JA NAISIA KOSKEVIA TASA-ARVO-ONGELMIA GLOBAALISTI OVAT: </vt:lpstr>
      <vt:lpstr>Intersektionaalisuus ja sukupuoli </vt:lpstr>
      <vt:lpstr>TOIMINTAA TASA-ARVON EDISTÄMISEKSI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pinja</dc:creator>
  <cp:lastModifiedBy> </cp:lastModifiedBy>
  <cp:revision>1</cp:revision>
  <dcterms:modified xsi:type="dcterms:W3CDTF">2022-09-05T13:03:51Z</dcterms:modified>
</cp:coreProperties>
</file>