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rchivo Black" panose="020B0604020202020204" charset="0"/>
      <p:regular r:id="rId14"/>
    </p:embeddedFont>
    <p:embeddedFont>
      <p:font typeface="Gill Sans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oY5izoMOSpzC2DwBPAz3jdNSN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4b00900c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4b00900c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606392" y="1682871"/>
            <a:ext cx="3371249" cy="8509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50"/>
              <a:buFont typeface="Gill Sans"/>
              <a:buNone/>
              <a:defRPr sz="165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6573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836676" y="2662439"/>
            <a:ext cx="2846070" cy="164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5"/>
              <a:buNone/>
              <a:defRPr sz="1125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603504" y="4677156"/>
            <a:ext cx="3843598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3408757" y="243130"/>
            <a:ext cx="2326487" cy="579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 txBox="1">
            <a:spLocks noGrp="1"/>
          </p:cNvSpPr>
          <p:nvPr>
            <p:ph type="title"/>
          </p:nvPr>
        </p:nvSpPr>
        <p:spPr>
          <a:xfrm rot="5400000">
            <a:off x="5108007" y="2084772"/>
            <a:ext cx="3737610" cy="973956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body" idx="1"/>
          </p:nvPr>
        </p:nvSpPr>
        <p:spPr>
          <a:xfrm rot="5400000">
            <a:off x="2128981" y="247317"/>
            <a:ext cx="3737610" cy="464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bg>
      <p:bgPr>
        <a:solidFill>
          <a:schemeClr val="accen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50"/>
              <a:buFont typeface="Gill Sans"/>
              <a:buNone/>
              <a:defRPr sz="285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50"/>
              <a:buFont typeface="Gill Sans"/>
              <a:buNone/>
              <a:defRPr sz="285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1186434" y="1978533"/>
            <a:ext cx="3203828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4753737" y="1978533"/>
            <a:ext cx="3202685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25"/>
              <a:buNone/>
              <a:defRPr sz="1425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25"/>
              <a:buNone/>
              <a:defRPr sz="1425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2"/>
          </p:nvPr>
        </p:nvSpPr>
        <p:spPr>
          <a:xfrm>
            <a:off x="1187577" y="2357438"/>
            <a:ext cx="3202686" cy="194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3"/>
          </p:nvPr>
        </p:nvSpPr>
        <p:spPr>
          <a:xfrm>
            <a:off x="4753737" y="2357438"/>
            <a:ext cx="3190113" cy="194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4"/>
          </p:nvPr>
        </p:nvSpPr>
        <p:spPr>
          <a:xfrm>
            <a:off x="475373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25"/>
              <a:buNone/>
              <a:defRPr sz="1425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25"/>
              <a:buNone/>
              <a:defRPr sz="1425" b="1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603504" y="1682871"/>
            <a:ext cx="3364992" cy="85612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50"/>
              <a:buFont typeface="Gill Sans"/>
              <a:buNone/>
              <a:defRPr sz="165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5052060" y="603504"/>
            <a:ext cx="3611880" cy="3936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9087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25"/>
              <a:buChar char="•"/>
              <a:defRPr sz="1425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2"/>
          </p:nvPr>
        </p:nvSpPr>
        <p:spPr>
          <a:xfrm>
            <a:off x="836676" y="2662439"/>
            <a:ext cx="2846070" cy="164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125"/>
              <a:buNone/>
              <a:defRPr sz="1125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603504" y="4677156"/>
            <a:ext cx="3843598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  <a:defRPr sz="21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4325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sz="8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s://toivoajatoimintaa.fi/kuluttajavaikuttaminen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enruokaopas.fi/" TargetMode="External"/><Relationship Id="rId5" Type="http://schemas.openxmlformats.org/officeDocument/2006/relationships/hyperlink" Target="https://eetti.fi/oppimateriaalit/" TargetMode="External"/><Relationship Id="rId4" Type="http://schemas.openxmlformats.org/officeDocument/2006/relationships/hyperlink" Target="https://eetti.fi/mika-eetti-ry/" TargetMode="Externa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sqT3e6g1MG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000" y="0"/>
            <a:ext cx="911000" cy="43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015" y="0"/>
            <a:ext cx="732197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6210286" cy="4770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GB">
                <a:solidFill>
                  <a:schemeClr val="dk1"/>
                </a:solidFill>
              </a:rPr>
              <a:t>ÄLÄ OLE ZOMBIKULUTTAJA VAAN VAIKUTTAJA!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7" name="Google Shape;157;p10"/>
          <p:cNvSpPr txBox="1"/>
          <p:nvPr/>
        </p:nvSpPr>
        <p:spPr>
          <a:xfrm>
            <a:off x="5747657" y="2034957"/>
            <a:ext cx="3396300" cy="317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Älä ole zombikuluttaja</a:t>
            </a:r>
            <a:r>
              <a:rPr lang="en-GB" sz="1600" b="1">
                <a:solidFill>
                  <a:schemeClr val="dk1"/>
                </a:solidFill>
              </a:rPr>
              <a:t>!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Rakasta ja korjauta tuotteitasi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Hanki kierrätettynä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Mieti, mistä nautit ilman shoppailua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Anna palautetta kaupoille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Tutki elinkaaria ja kestävää kehitystä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</a:rPr>
              <a:t>Vaikuta yksin ja yhdessä!</a:t>
            </a:r>
            <a:endParaRPr sz="1600" b="1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Juttele läheisille ja somessa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Osallistu mielenosoituksiin ja järjestöjen toimintaan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Edistä kiertotalouspalveluja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10979"/>
            <a:ext cx="5747657" cy="3832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1821" y="0"/>
            <a:ext cx="1102179" cy="530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4b00900c0d_0_0"/>
          <p:cNvSpPr txBox="1">
            <a:spLocks noGrp="1"/>
          </p:cNvSpPr>
          <p:nvPr>
            <p:ph type="title"/>
          </p:nvPr>
        </p:nvSpPr>
        <p:spPr>
          <a:xfrm>
            <a:off x="322125" y="265675"/>
            <a:ext cx="8442000" cy="516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GB" dirty="0">
                <a:solidFill>
                  <a:schemeClr val="dk1"/>
                </a:solidFill>
              </a:rPr>
              <a:t>LISÄTIETOA MAAILMANKAUPASTA JA KULUTTAJAVAIKUTTAMISESTA</a:t>
            </a:r>
            <a:endParaRPr sz="1520"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65" name="Google Shape;165;g14b00900c0d_0_0"/>
          <p:cNvSpPr txBox="1"/>
          <p:nvPr/>
        </p:nvSpPr>
        <p:spPr>
          <a:xfrm>
            <a:off x="5874250" y="38556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4b00900c0d_0_0"/>
          <p:cNvSpPr txBox="1"/>
          <p:nvPr/>
        </p:nvSpPr>
        <p:spPr>
          <a:xfrm>
            <a:off x="3178500" y="1342200"/>
            <a:ext cx="5965500" cy="380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Tietoa ja 25 toimintaideaa kuluttajavaikuttamisesta </a:t>
            </a:r>
            <a:r>
              <a:rPr lang="en-GB">
                <a:solidFill>
                  <a:schemeClr val="dk1"/>
                </a:solidFill>
              </a:rPr>
              <a:t>teemoittain: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a) Ole kriittinen kuluttaja b) Lainaa ja pidä huolta c) Anna palautetta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d) Kampanjoi tai osallistu järjestöjen toimintaan: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https://toivoajatoimintaa.fi/kuluttajavaikuttaminen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dk1"/>
                </a:solidFill>
              </a:rPr>
              <a:t>Eettisen kaupan puolesta ry (Eetti)</a:t>
            </a:r>
            <a:r>
              <a:rPr lang="en-GB">
                <a:solidFill>
                  <a:schemeClr val="dk1"/>
                </a:solidFill>
              </a:rPr>
              <a:t> ajaa oikeudenmukaista maailmankauppaa, kestäviä tuotantotapoja ja vastuullista kuluttamista. Teemoina ovat erityisesti vaatteet, elektroniikka ja mainonta.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Tietoa ja kampanjat 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https://eetti.fi/mika-eetti-ry/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Oppimateriaalit teemoittain: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https://eetti.fi/oppimateriaalit/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Ruokaan liittyviä oppimateriaaleja</a:t>
            </a:r>
            <a:r>
              <a:rPr lang="en-GB">
                <a:solidFill>
                  <a:schemeClr val="dk1"/>
                </a:solidFill>
              </a:rPr>
              <a:t> Open ruoka-oppaassa oppiaineittain: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6"/>
              </a:rPr>
              <a:t>https://openruokaopas.fi/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7" name="Google Shape;167;g14b00900c0d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4964" y="1425050"/>
            <a:ext cx="1834425" cy="7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14b00900c0d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5538" y="2571738"/>
            <a:ext cx="1673299" cy="98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14b00900c0d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7813" y="3714750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657225" y="1147400"/>
            <a:ext cx="6828300" cy="194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>
                <a:solidFill>
                  <a:schemeClr val="dk1"/>
                </a:solidFill>
              </a:rPr>
              <a:t>Mikä maailmankauppa? -videon (5 min) kuvan ja linkin</a:t>
            </a:r>
            <a:endParaRPr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Videon keskeiset käsitteet ja asiat maailmankaupasta, vaatteiden elinkaaresta ja kuluttajavaikuttamisen tavoista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Kart</a:t>
            </a:r>
            <a:r>
              <a:rPr lang="en-GB">
                <a:solidFill>
                  <a:schemeClr val="dk1"/>
                </a:solidFill>
              </a:rPr>
              <a:t>toja 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 kuvia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GB">
                <a:solidFill>
                  <a:schemeClr val="dk1"/>
                </a:solidFill>
              </a:rPr>
              <a:t>Lisätietolinkit maailmankaupasta ja kuluttajavaikuttamisen tavoista</a:t>
            </a:r>
            <a:endParaRPr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Esitystä saa vapaasti käyttää ja muokata omiin tarkoituksiin sopivaksi.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57225" y="247075"/>
            <a:ext cx="3154200" cy="4770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GB">
                <a:solidFill>
                  <a:schemeClr val="dk1"/>
                </a:solidFill>
              </a:rPr>
              <a:t>TÄMÄ ESITYS SISÄLTÄÄ: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1821" y="0"/>
            <a:ext cx="1102179" cy="530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657213" y="1386427"/>
            <a:ext cx="7923600" cy="23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Mikä on sinun lempivaatteesi?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Minkä tuotteen elinkaari sinua voisi kiinnostaa?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Millä tavoilla sinäkin voisit toimia kestävän kehityksen puolesta? 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1821" y="0"/>
            <a:ext cx="1102179" cy="53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657223" y="247075"/>
            <a:ext cx="1741200" cy="4770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GB">
                <a:solidFill>
                  <a:schemeClr val="dk1"/>
                </a:solidFill>
              </a:rPr>
              <a:t>KYSYMYKSIÄ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2702378" y="159276"/>
            <a:ext cx="3739243" cy="600003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GB"/>
              <a:t>MIKÄ MAAILMANKAUPPA?</a:t>
            </a:r>
            <a:endParaRPr/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649" y="1993100"/>
            <a:ext cx="5600702" cy="31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/>
        </p:nvSpPr>
        <p:spPr>
          <a:xfrm>
            <a:off x="0" y="1054100"/>
            <a:ext cx="9144000" cy="93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Mikä maailmankauppa?</a:t>
            </a: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-video 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/>
              <a:t>kesto 5:09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GB"/>
              <a:t>: </a:t>
            </a:r>
            <a:r>
              <a:rPr lang="en-GB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https://youtu.be/sqT3e6g1MGI</a:t>
            </a:r>
            <a:r>
              <a:rPr lang="en-GB">
                <a:solidFill>
                  <a:schemeClr val="dk1"/>
                </a:solidFill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Videolla globaalikasvatuksen asiantuntija Eeva Kemppainen kertoo maailmankaupasta, vaatteiden elinkaaresta ja vaikuttamisen tavoista. </a:t>
            </a:r>
            <a:endParaRPr sz="1600" b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311700" y="158674"/>
            <a:ext cx="5303545" cy="794364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GB">
                <a:solidFill>
                  <a:schemeClr val="dk1"/>
                </a:solidFill>
              </a:rPr>
              <a:t>JOS LEMPIVAATTEESI PUHUISI, MINKÄLAISEN TARINAN SE KERTOISI?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5301945" y="3833461"/>
            <a:ext cx="3842100" cy="12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Eri tuotteiden valmistus vaatii paljon </a:t>
            </a: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raaka-aineita, energiaa ja työntekijöitä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Kulutuksen ja kaupankäynnin kautta </a:t>
            </a:r>
            <a:r>
              <a:rPr lang="en-GB" sz="1400" i="0" u="none" strike="noStrike" cap="none">
                <a:solidFill>
                  <a:srgbClr val="000000"/>
                </a:solidFill>
              </a:rPr>
              <a:t>oma</a:t>
            </a: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elämämme yhdistyy muiden ihmisten ja eläinten elämään 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eri puolilla maailmaa</a:t>
            </a:r>
            <a:endParaRPr/>
          </a:p>
        </p:txBody>
      </p:sp>
      <p:sp>
        <p:nvSpPr>
          <p:cNvPr id="119" name="Google Shape;119;p5"/>
          <p:cNvSpPr txBox="1"/>
          <p:nvPr/>
        </p:nvSpPr>
        <p:spPr>
          <a:xfrm>
            <a:off x="5558095" y="1509472"/>
            <a:ext cx="3099817" cy="106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Kuinkahan monessa maassa vaate on valmistettu? Mitä ihmisiä, eläimiä ja koneita se on tavannut? Onko vaate rakastettu ja kestävä?</a:t>
            </a:r>
            <a:endParaRPr/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608667"/>
            <a:ext cx="5303544" cy="353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1821" y="0"/>
            <a:ext cx="1102179" cy="530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2855400" cy="4413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GB">
                <a:solidFill>
                  <a:schemeClr val="dk1"/>
                </a:solidFill>
              </a:rPr>
              <a:t>VAATTEEN ELINKAARI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00" y="1850231"/>
            <a:ext cx="5854701" cy="329326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"/>
          <p:cNvSpPr txBox="1"/>
          <p:nvPr/>
        </p:nvSpPr>
        <p:spPr>
          <a:xfrm>
            <a:off x="5853100" y="158675"/>
            <a:ext cx="3291000" cy="501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Kun yritys suunnittelee vaatteita ja tilaa niitä tehtaalta, 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tarvitaan kankaita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Yleisiä raaka-aineita on muovi ja pehmeä puuvilla: esim. Länsi-Afrikan maissa viljelijät kasvattavat, keräävät ja myyvät puuvillaa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Aasiassa on hurjasti erikokoisia tehtaita, joissa työntekijät kehräävät puuvillasta lankoja, kutovat, värjäävät ja pesevät kankaita sekä ompelevat vaatteiden osia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Kun valmiita tuotteita on rahdattu ja varastoitu, niitä myydään ja markkinoidaan</a:t>
            </a:r>
            <a:endParaRPr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Sitten vaatteita käytetään, korjataan ja kierrätetään, ja kankaita uusiokäytetään tai heitetään pois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7704900" cy="6699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GB">
                <a:solidFill>
                  <a:schemeClr val="dk1"/>
                </a:solidFill>
              </a:rPr>
              <a:t>MAAILMANKAUPPA YHDISTÄÄ ALUEITA, IHMISIÄ JA LUONTOA YMPÄRI MAAILMAN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8802" y="1743074"/>
            <a:ext cx="6045198" cy="34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/>
          <p:nvPr/>
        </p:nvSpPr>
        <p:spPr>
          <a:xfrm>
            <a:off x="-9372" y="1973400"/>
            <a:ext cx="3108174" cy="3170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Tuotteen elinkaarella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monenlaisia</a:t>
            </a: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vaiheita ja vaikutuksia aivan alkuvaiheen suunnittelusta siihen asti, kun tuote poistetaan käytöstä.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Maailmankauppa 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tarkoittaa</a:t>
            </a: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kansainvälistä vientiä ja tuontia</a:t>
            </a: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Eri tuotannon vaiheita tapahtuu kaikkialla maailmassa, kun valtiot ja yritykset myyvät ja ostavat tuotteita.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Elinkaaret yhdistävät alueita, luonnonvaroja, infrastruktuuria ja ihmisiä </a:t>
            </a: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suureksi verkostoksi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311700" y="158674"/>
            <a:ext cx="6695028" cy="461812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GB">
                <a:solidFill>
                  <a:schemeClr val="dk1"/>
                </a:solidFill>
              </a:rPr>
              <a:t>TUOTANTO JA KULUTUS AIHEUTTAVAT ONGELMIA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1" name="Google Shape;14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1821" y="0"/>
            <a:ext cx="1102179" cy="53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8"/>
          <p:cNvSpPr txBox="1"/>
          <p:nvPr/>
        </p:nvSpPr>
        <p:spPr>
          <a:xfrm>
            <a:off x="5602815" y="2465844"/>
            <a:ext cx="3539067" cy="2677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Globaalin pohjoisen maat käyttävät hyväksi 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luonnonvaroja ja työvoimaa globaalissa etelässä, ja voitot kertyvät rikkaille.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Ihmisiin ja ympäristöön 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tuotanto vaikuttaa usein negatiivisesti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Vaateteollisuus 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yksi maailman saastuttavimmista teollisuuden aloista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Työntekijät kamppailevat </a:t>
            </a: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ihmisoikeuksien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puolesta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Ydinongelma on </a:t>
            </a: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ylikulutus ja halvat, huonot tuotteet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kuten pikamuoti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75657"/>
            <a:ext cx="5612578" cy="3967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6563400" cy="468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GB">
                <a:solidFill>
                  <a:schemeClr val="dk1"/>
                </a:solidFill>
              </a:rPr>
              <a:t>TARVITSEMME KESTÄVÄN KEHITYKSEN RATKAISUJA!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2701" y="1371600"/>
            <a:ext cx="5821299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9"/>
          <p:cNvSpPr txBox="1"/>
          <p:nvPr/>
        </p:nvSpPr>
        <p:spPr>
          <a:xfrm>
            <a:off x="0" y="2896731"/>
            <a:ext cx="3305700" cy="224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Meidän täytyy </a:t>
            </a: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muuttaa tuotantotapoja ja vähentää kulutusta 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 puoleen nykyisestä!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Agenda 2030 -tavoitteisiin 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kuuluvat ihmisarvoinen työ ja talous (8), vastuullinen kuluttaminen (12) sekä kestävä kauppa yhteistyön ja sopimusten kautta (17)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Onneksi </a:t>
            </a:r>
            <a:r>
              <a:rPr lang="en-GB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vaikuttamisen tapoja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paljon!</a:t>
            </a:r>
            <a:endParaRPr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1821" y="0"/>
            <a:ext cx="1102179" cy="530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kkaus">
  <a:themeElements>
    <a:clrScheme name="Pakkau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Näytössä katseltava esitys (16:9)</PresentationFormat>
  <Paragraphs>62</Paragraphs>
  <Slides>11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Archivo Black</vt:lpstr>
      <vt:lpstr>Gill Sans</vt:lpstr>
      <vt:lpstr>Arial</vt:lpstr>
      <vt:lpstr>Pakkaus</vt:lpstr>
      <vt:lpstr>PowerPoint-esitys</vt:lpstr>
      <vt:lpstr>TÄMÄ ESITYS SISÄLTÄÄ:</vt:lpstr>
      <vt:lpstr>KYSYMYKSIÄ</vt:lpstr>
      <vt:lpstr>MIKÄ MAAILMANKAUPPA?</vt:lpstr>
      <vt:lpstr>JOS LEMPIVAATTEESI PUHUISI, MINKÄLAISEN TARINAN SE KERTOISI?</vt:lpstr>
      <vt:lpstr>VAATTEEN ELINKAARI</vt:lpstr>
      <vt:lpstr>MAAILMANKAUPPA YHDISTÄÄ ALUEITA, IHMISIÄ JA LUONTOA YMPÄRI MAAILMAN</vt:lpstr>
      <vt:lpstr>TUOTANTO JA KULUTUS AIHEUTTAVAT ONGELMIA</vt:lpstr>
      <vt:lpstr>TARVITSEMME KESTÄVÄN KEHITYKSEN RATKAISUJA!</vt:lpstr>
      <vt:lpstr>ÄLÄ OLE ZOMBIKULUTTAJA VAAN VAIKUTTAJA!</vt:lpstr>
      <vt:lpstr>LISÄTIETOA MAAILMANKAUPASTA JA KULUTTAJAVAIKUTTAMISESTA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cp:lastModifiedBy>Eeva Kemppainen</cp:lastModifiedBy>
  <cp:revision>1</cp:revision>
  <dcterms:modified xsi:type="dcterms:W3CDTF">2022-09-05T15:17:33Z</dcterms:modified>
</cp:coreProperties>
</file>