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  <p:sldId id="265" r:id="rId10"/>
    <p:sldId id="264" r:id="rId11"/>
    <p:sldId id="268" r:id="rId12"/>
    <p:sldId id="266" r:id="rId13"/>
  </p:sldIdLst>
  <p:sldSz cx="9144000" cy="5143500" type="screen16x9"/>
  <p:notesSz cx="6858000" cy="9144000"/>
  <p:embeddedFontLst>
    <p:embeddedFont>
      <p:font typeface="Archivo Black" panose="020B0A03020202020B04" pitchFamily="34" charset="0"/>
      <p:regular r:id="rId15"/>
    </p:embeddedFont>
    <p:embeddedFont>
      <p:font typeface="Gill Sans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jf+EvAslzThhGTOGG54znHGiBk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2C5"/>
    <a:srgbClr val="4B87A6"/>
    <a:srgbClr val="5988BB"/>
    <a:srgbClr val="65A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820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b00900c0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4b00900c0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bg>
      <p:bgPr>
        <a:solidFill>
          <a:schemeClr val="accent2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200150" y="1790058"/>
            <a:ext cx="6743700" cy="123444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50"/>
              <a:buFont typeface="Gill Sans"/>
              <a:buNone/>
              <a:defRPr sz="285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2021396" y="3264408"/>
            <a:ext cx="5101209" cy="92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1673352" y="1978534"/>
            <a:ext cx="5797296" cy="232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1200150" y="1790058"/>
            <a:ext cx="6743700" cy="123444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50"/>
              <a:buFont typeface="Gill Sans"/>
              <a:buNone/>
              <a:defRPr sz="285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2021396" y="3264349"/>
            <a:ext cx="5101209" cy="94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350"/>
              <a:buNone/>
              <a:defRPr sz="135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1186434" y="1978533"/>
            <a:ext cx="3203828" cy="232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4753737" y="1978533"/>
            <a:ext cx="3202685" cy="232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body" idx="1"/>
          </p:nvPr>
        </p:nvSpPr>
        <p:spPr>
          <a:xfrm>
            <a:off x="1187577" y="1735075"/>
            <a:ext cx="3202686" cy="52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25"/>
              <a:buNone/>
              <a:defRPr sz="1425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25"/>
              <a:buNone/>
              <a:defRPr sz="1425" b="1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2"/>
          </p:nvPr>
        </p:nvSpPr>
        <p:spPr>
          <a:xfrm>
            <a:off x="1187577" y="2357438"/>
            <a:ext cx="3202686" cy="194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3"/>
          </p:nvPr>
        </p:nvSpPr>
        <p:spPr>
          <a:xfrm>
            <a:off x="4753737" y="2357438"/>
            <a:ext cx="3190113" cy="194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4"/>
          </p:nvPr>
        </p:nvSpPr>
        <p:spPr>
          <a:xfrm>
            <a:off x="4753737" y="1735075"/>
            <a:ext cx="3202686" cy="52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25"/>
              <a:buNone/>
              <a:defRPr sz="1425" b="0" cap="none">
                <a:solidFill>
                  <a:srgbClr val="6B88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25"/>
              <a:buNone/>
              <a:defRPr sz="1425" b="1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603504" y="1682871"/>
            <a:ext cx="3364992" cy="85612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50"/>
              <a:buFont typeface="Gill Sans"/>
              <a:buNone/>
              <a:defRPr sz="165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5052060" y="603504"/>
            <a:ext cx="3611880" cy="393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9087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25"/>
              <a:buChar char="•"/>
              <a:defRPr sz="1425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>
                <a:solidFill>
                  <a:schemeClr val="dk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body" idx="2"/>
          </p:nvPr>
        </p:nvSpPr>
        <p:spPr>
          <a:xfrm>
            <a:off x="836676" y="2662439"/>
            <a:ext cx="2846070" cy="164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ftr" idx="11"/>
          </p:nvPr>
        </p:nvSpPr>
        <p:spPr>
          <a:xfrm>
            <a:off x="603504" y="4677156"/>
            <a:ext cx="3843598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/>
          <p:nvPr/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title"/>
          </p:nvPr>
        </p:nvSpPr>
        <p:spPr>
          <a:xfrm>
            <a:off x="606392" y="1682871"/>
            <a:ext cx="3371249" cy="85098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650"/>
              <a:buFont typeface="Gill Sans"/>
              <a:buNone/>
              <a:defRPr sz="165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2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6573" cy="51435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>
            <a:off x="836676" y="2662439"/>
            <a:ext cx="2846070" cy="1645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603504" y="4677156"/>
            <a:ext cx="3843598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3408757" y="243130"/>
            <a:ext cx="2326487" cy="579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"/>
          <p:cNvSpPr txBox="1">
            <a:spLocks noGrp="1"/>
          </p:cNvSpPr>
          <p:nvPr>
            <p:ph type="title"/>
          </p:nvPr>
        </p:nvSpPr>
        <p:spPr>
          <a:xfrm rot="5400000">
            <a:off x="5108007" y="2084772"/>
            <a:ext cx="3737610" cy="973956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body" idx="1"/>
          </p:nvPr>
        </p:nvSpPr>
        <p:spPr>
          <a:xfrm rot="5400000">
            <a:off x="2128981" y="247317"/>
            <a:ext cx="3737610" cy="4648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4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Gill Sans"/>
              <a:buNone/>
              <a:defRPr sz="21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1673352" y="1978534"/>
            <a:ext cx="5797296" cy="232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4325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>
            <a:spLocks noGrp="1"/>
          </p:cNvSpPr>
          <p:nvPr>
            <p:ph type="sldNum" idx="12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69803"/>
            </a:srgbClr>
          </a:solidFill>
          <a:ln>
            <a:noFill/>
          </a:ln>
        </p:spPr>
        <p:txBody>
          <a:bodyPr spcFirstLastPara="1" wrap="square" lIns="18275" tIns="45700" rIns="1827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eb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Fp0EDbMj3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toivoajatoimintaa.fi/20-nopeaa-tapaa-vaikuttaa-kestavan-kehityksen-puolesta/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aksvarkki.fi/kampanja2022/" TargetMode="External"/><Relationship Id="rId5" Type="http://schemas.openxmlformats.org/officeDocument/2006/relationships/hyperlink" Target="https://toivoajatoimintaa.fi/nettivaikuttaminen/" TargetMode="External"/><Relationship Id="rId4" Type="http://schemas.openxmlformats.org/officeDocument/2006/relationships/hyperlink" Target="https://toivoajatoimintaa.fi/toimint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3000" y="0"/>
            <a:ext cx="911000" cy="438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78EC6BBE-FC33-48D5-BFA5-28A7DD957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13" y="0"/>
            <a:ext cx="7325374" cy="5143500"/>
          </a:xfrm>
          <a:prstGeom prst="rect">
            <a:avLst/>
          </a:prstGeom>
          <a:solidFill>
            <a:srgbClr val="4B87A6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657224" y="1147400"/>
            <a:ext cx="6086476" cy="2134390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GB" dirty="0" err="1">
                <a:solidFill>
                  <a:schemeClr val="dk1"/>
                </a:solidFill>
              </a:rPr>
              <a:t>Mikä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yhteiskunnallinen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vaikuttaminen</a:t>
            </a:r>
            <a:r>
              <a:rPr lang="en-GB" dirty="0">
                <a:solidFill>
                  <a:schemeClr val="dk1"/>
                </a:solidFill>
              </a:rPr>
              <a:t>? -</a:t>
            </a:r>
            <a:r>
              <a:rPr lang="en-GB" dirty="0" err="1">
                <a:solidFill>
                  <a:schemeClr val="dk1"/>
                </a:solidFill>
              </a:rPr>
              <a:t>videon</a:t>
            </a:r>
            <a:r>
              <a:rPr lang="en-GB" dirty="0">
                <a:solidFill>
                  <a:schemeClr val="dk1"/>
                </a:solidFill>
              </a:rPr>
              <a:t> (5 min) </a:t>
            </a:r>
            <a:r>
              <a:rPr lang="en-GB" dirty="0" err="1">
                <a:solidFill>
                  <a:schemeClr val="dk1"/>
                </a:solidFill>
              </a:rPr>
              <a:t>kuvan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ja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linkin</a:t>
            </a:r>
            <a:endParaRPr dirty="0">
              <a:solidFill>
                <a:schemeClr val="dk1"/>
              </a:solidFill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Videon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keskeiset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käsitteet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asiat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yhteiskunnasta </a:t>
            </a:r>
            <a:r>
              <a:rPr lang="fi-FI" dirty="0">
                <a:solidFill>
                  <a:schemeClr val="dk1"/>
                </a:solidFill>
              </a:rPr>
              <a:t>sekä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erilaisissa yhteiskunnallisissa rooleissa vaikuttamisesta</a:t>
            </a:r>
            <a:endParaRPr lang="fi-FI" dirty="0"/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uvia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GB" dirty="0" err="1">
                <a:solidFill>
                  <a:schemeClr val="dk1"/>
                </a:solidFill>
              </a:rPr>
              <a:t>Lisätietolinkit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vaikuttamisen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tavoista</a:t>
            </a:r>
            <a:endParaRPr lang="en-GB" dirty="0">
              <a:solidFill>
                <a:schemeClr val="dk1"/>
              </a:solidFill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dirty="0" err="1">
                <a:solidFill>
                  <a:schemeClr val="dk1"/>
                </a:solidFill>
              </a:rPr>
              <a:t>Esitystä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saa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vapaasti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käyttää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ja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muokata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omiin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tarkoituksiin</a:t>
            </a:r>
            <a:r>
              <a:rPr lang="en-GB" dirty="0">
                <a:solidFill>
                  <a:schemeClr val="dk1"/>
                </a:solidFill>
              </a:rPr>
              <a:t> </a:t>
            </a:r>
            <a:r>
              <a:rPr lang="en-GB" dirty="0" err="1">
                <a:solidFill>
                  <a:schemeClr val="dk1"/>
                </a:solidFill>
              </a:rPr>
              <a:t>sopivaksi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title"/>
          </p:nvPr>
        </p:nvSpPr>
        <p:spPr>
          <a:xfrm>
            <a:off x="657225" y="247075"/>
            <a:ext cx="3154200" cy="4770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en-GB">
                <a:solidFill>
                  <a:schemeClr val="dk1"/>
                </a:solidFill>
              </a:rPr>
              <a:t>TÄMÄ ESITYS SISÄLTÄÄ: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1821" y="0"/>
            <a:ext cx="1102179" cy="530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657213" y="1386427"/>
            <a:ext cx="7923600" cy="2109768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Jokainen ihminen voi miettiä, millainen yhteiskunnallinen vaikuttaja itse on.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 taitoja sinulla jo on?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fi-FI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Mihin asiaan juuri sinä haluaisit vaikuttaa?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en-GB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1821" y="0"/>
            <a:ext cx="1102179" cy="53067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>
            <a:spLocks noGrp="1"/>
          </p:cNvSpPr>
          <p:nvPr>
            <p:ph type="title"/>
          </p:nvPr>
        </p:nvSpPr>
        <p:spPr>
          <a:xfrm>
            <a:off x="657223" y="247075"/>
            <a:ext cx="1741200" cy="4770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en-GB">
                <a:solidFill>
                  <a:schemeClr val="dk1"/>
                </a:solidFill>
              </a:rPr>
              <a:t>KYSYMYKSIÄ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1424940" y="159276"/>
            <a:ext cx="6286500" cy="600003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</a:pPr>
            <a:r>
              <a:rPr lang="en-GB" dirty="0"/>
              <a:t>MIKÄ YHTEISKUNNALLINEN VAIKUTTAMINEN?</a:t>
            </a:r>
            <a:endParaRPr dirty="0"/>
          </a:p>
        </p:txBody>
      </p:sp>
      <p:sp>
        <p:nvSpPr>
          <p:cNvPr id="112" name="Google Shape;112;p4"/>
          <p:cNvSpPr txBox="1"/>
          <p:nvPr/>
        </p:nvSpPr>
        <p:spPr>
          <a:xfrm>
            <a:off x="0" y="1054100"/>
            <a:ext cx="9144000" cy="969456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600" b="1" i="0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Mikä yhteiskunnallinen vaikuttaminen? -video </a:t>
            </a:r>
            <a:r>
              <a:rPr lang="fi-FI" sz="16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(kesto 4:25): </a:t>
            </a:r>
            <a:r>
              <a:rPr lang="fi-FI" sz="1600" b="1" i="0" u="none" strike="noStrike" dirty="0">
                <a:solidFill>
                  <a:srgbClr val="0070C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https://youtu.be/9Fp0EDbMj3E</a:t>
            </a:r>
            <a:r>
              <a:rPr lang="fi-FI" sz="1600" b="1" i="0" u="none" strike="noStrike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Videolla globaalikasvatuksen asiantuntija Eeva Kemppainen kertoo yhteiskunnasta ja erilaisissa yhteiskunnallisissa rooleissa vaikuttamisesta.</a:t>
            </a:r>
            <a:endParaRPr sz="1200" b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BA529B9-1DBC-4551-A4FE-7B1BB4C5F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716" y="2023556"/>
            <a:ext cx="5546568" cy="31199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311699" y="158675"/>
            <a:ext cx="1966681" cy="44130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fi-FI" dirty="0">
                <a:solidFill>
                  <a:schemeClr val="dk1"/>
                </a:solidFill>
              </a:rPr>
              <a:t>Y</a:t>
            </a:r>
            <a:r>
              <a:rPr lang="en-GB" dirty="0">
                <a:solidFill>
                  <a:schemeClr val="dk1"/>
                </a:solidFill>
              </a:rPr>
              <a:t>HTEISKUNTA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0" y="1296443"/>
            <a:ext cx="4572000" cy="2322134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Yhteiskunnalla 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tarkoitetaan kansaa tai ihmisyhteisöä, joka asuu ja on vuorovaikutuksessa tietyllä maailman alueella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Esimerkiksi Suomi ja Nigeria on valtioita mutta myös yhteiskuntia. Ne koostuvat erilaisista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yhteisöistä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kuten kansoista ja perheistä.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Lisäksi yhteiskuntaan kuuluvat muun muassa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politiikka 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kulttuuri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infrastruktuuri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yritykset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järjestöt</a:t>
            </a:r>
            <a:endParaRPr lang="fi-FI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ED55F9D-7FFC-4CDA-BE2A-98A950B22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8675"/>
            <a:ext cx="4578731" cy="257553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AE36ABE7-6A26-4A39-AB64-F88B90A1C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67965"/>
            <a:ext cx="4578731" cy="25755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>
            <a:spLocks noGrp="1"/>
          </p:cNvSpPr>
          <p:nvPr>
            <p:ph type="title"/>
          </p:nvPr>
        </p:nvSpPr>
        <p:spPr>
          <a:xfrm>
            <a:off x="311700" y="158674"/>
            <a:ext cx="6447240" cy="877646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fi-FI" dirty="0">
                <a:solidFill>
                  <a:schemeClr val="dk1"/>
                </a:solidFill>
              </a:rPr>
              <a:t>KAIKILLA ON OIKEUS VAIKUTTAA - JA VASTUU POHTIA OMIEN TOIMIEN VAIKUTUKSIA MUIHIN!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41" name="Google Shape;1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1821" y="0"/>
            <a:ext cx="1102179" cy="53067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/>
          <p:nvPr/>
        </p:nvSpPr>
        <p:spPr>
          <a:xfrm>
            <a:off x="-3747" y="1524516"/>
            <a:ext cx="9147747" cy="738623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dirty="0"/>
              <a:t>Me kaikki ihmiset olemme </a:t>
            </a:r>
            <a:r>
              <a:rPr lang="fi-FI" b="1" dirty="0"/>
              <a:t>yhteiskunnallisia toimijoita</a:t>
            </a:r>
            <a:r>
              <a:rPr lang="fi-FI" dirty="0"/>
              <a:t>, joilla on </a:t>
            </a:r>
            <a:r>
              <a:rPr lang="fi-FI" b="1" dirty="0"/>
              <a:t>oikeus</a:t>
            </a:r>
            <a:r>
              <a:rPr lang="fi-FI" dirty="0"/>
              <a:t> vaikuttaa itseä koskeviin asioihin ja päätöksentekoon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dirty="0"/>
              <a:t>Toisaalta meillä on </a:t>
            </a:r>
            <a:r>
              <a:rPr lang="fi-FI" b="1" dirty="0"/>
              <a:t>vastuu</a:t>
            </a:r>
            <a:r>
              <a:rPr lang="fi-FI" dirty="0"/>
              <a:t> pohtia, millaisia vaikutuksia toimillamme on muihin ihmisiin ja eläimiin</a:t>
            </a:r>
          </a:p>
        </p:txBody>
      </p:sp>
      <p:pic>
        <p:nvPicPr>
          <p:cNvPr id="143" name="Google Shape;143;p8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-3748" y="2263140"/>
            <a:ext cx="4301357" cy="288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9C3181D-18C4-443B-9777-8D857E38A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642" y="2263139"/>
            <a:ext cx="4301358" cy="28713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311700" y="158674"/>
            <a:ext cx="5982420" cy="809066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en-GB" dirty="0">
                <a:solidFill>
                  <a:schemeClr val="dk1"/>
                </a:solidFill>
              </a:rPr>
              <a:t>DEMOKRAATTINEN YHTEISKUNTA TOIMII, KUN ÄÄNESTÄMISEN LISÄKSI VAIKUTAMME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21" name="Google Shape;12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1821" y="0"/>
            <a:ext cx="1102179" cy="5306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8;p6">
            <a:extLst>
              <a:ext uri="{FF2B5EF4-FFF2-40B4-BE49-F238E27FC236}">
                <a16:creationId xmlns:a16="http://schemas.microsoft.com/office/drawing/2014/main" id="{A5476C51-59A3-4B16-9D3A-4B76C8F5FA3F}"/>
              </a:ext>
            </a:extLst>
          </p:cNvPr>
          <p:cNvSpPr txBox="1"/>
          <p:nvPr/>
        </p:nvSpPr>
        <p:spPr>
          <a:xfrm>
            <a:off x="0" y="2325846"/>
            <a:ext cx="3345279" cy="2817654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sz="14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Suomessa elämme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edustuksellisessa demokratiassa</a:t>
            </a:r>
            <a:r>
              <a:rPr lang="fi-FI" b="1" dirty="0">
                <a:solidFill>
                  <a:schemeClr val="dk1"/>
                </a:solidFill>
              </a:rPr>
              <a:t> </a:t>
            </a:r>
            <a:r>
              <a:rPr lang="fi-FI" dirty="0">
                <a:solidFill>
                  <a:schemeClr val="dk1"/>
                </a:solidFill>
              </a:rPr>
              <a:t>eli ka</a:t>
            </a:r>
            <a:r>
              <a:rPr lang="fi-FI" sz="14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nsa saa äänestää joukostaan kansanedustajat ja hallintovalta toteuttaa siten kansan tahtoa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Mutta asioihin täytyy tietysti </a:t>
            </a:r>
            <a:r>
              <a:rPr lang="fi-FI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vaikuttaa myös vaalien välillä!</a:t>
            </a:r>
          </a:p>
          <a:p>
            <a:pPr marL="285750" indent="-285750">
              <a:lnSpc>
                <a:spcPct val="115000"/>
              </a:lnSpc>
              <a:buSzPts val="1400"/>
              <a:buFont typeface="Arial"/>
              <a:buChar char="•"/>
            </a:pPr>
            <a:r>
              <a:rPr lang="fi-FI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Onneksi jokainen voi </a:t>
            </a:r>
            <a:r>
              <a:rPr lang="fi-FI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osallistua ja vaikuttaa </a:t>
            </a:r>
            <a:r>
              <a:rPr lang="fi-FI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monin eri tavoin, jotta yhteiskunnassa asiat toimisivat mahdollisimman hyvin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D1FCB18-89DB-4833-B848-00094BABA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026" y="1882140"/>
            <a:ext cx="5797973" cy="32613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>
            <a:spLocks noGrp="1"/>
          </p:cNvSpPr>
          <p:nvPr>
            <p:ph type="title"/>
          </p:nvPr>
        </p:nvSpPr>
        <p:spPr>
          <a:xfrm>
            <a:off x="311700" y="158674"/>
            <a:ext cx="7704900" cy="778585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fi-FI" dirty="0">
                <a:solidFill>
                  <a:schemeClr val="dk1"/>
                </a:solidFill>
              </a:rPr>
              <a:t>TARVITSEMME Y</a:t>
            </a:r>
            <a:r>
              <a:rPr lang="en-GB" dirty="0">
                <a:solidFill>
                  <a:schemeClr val="dk1"/>
                </a:solidFill>
              </a:rPr>
              <a:t>HTEISKUNNALLISTA VAIKUTTAMISTA HYVIEN RATKAISUJEN PUOLESTA!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0" y="2034997"/>
            <a:ext cx="3172100" cy="3108503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Vaikuttamisessa keskeistä on taito</a:t>
            </a:r>
            <a:b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fi-FI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esittää</a:t>
            </a:r>
            <a:r>
              <a:rPr lang="fi-FI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mielipiteitä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keskustella </a:t>
            </a:r>
            <a:r>
              <a:rPr lang="fi-FI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ratkaisuista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tehdä </a:t>
            </a:r>
            <a:r>
              <a:rPr lang="fi-FI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vaikuttamistekoja</a:t>
            </a:r>
            <a:br>
              <a:rPr lang="fi-FI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fi-FI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Tapoja vaikuttaa on esimerkiksi se, että kirjoittaa palautetta päättäjille, tekee puhuttelevaa taidetta, allekirjoittaa kansalaisaloitteita, osallistuu mielenosoituksiin tai järjestää paneelikeskustelun</a:t>
            </a:r>
            <a:endParaRPr lang="en-GB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ADE1343-9620-4073-859A-5356C7DFB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328" y="1165990"/>
            <a:ext cx="2980206" cy="1988754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48FADEB1-0904-467E-A864-E000D7E78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866" y="3154744"/>
            <a:ext cx="2983131" cy="1988754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3FF8AD5-E47B-4033-A06F-50DA61F2A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534" y="3154746"/>
            <a:ext cx="2985466" cy="199031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8017804-E20C-4550-8D8F-0DF9ED63FB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3300" y="1165990"/>
            <a:ext cx="2980700" cy="19887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>
            <a:spLocks noGrp="1"/>
          </p:cNvSpPr>
          <p:nvPr>
            <p:ph type="title"/>
          </p:nvPr>
        </p:nvSpPr>
        <p:spPr>
          <a:xfrm>
            <a:off x="311700" y="158675"/>
            <a:ext cx="6454860" cy="530680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fi-FI" dirty="0">
                <a:solidFill>
                  <a:schemeClr val="dk1"/>
                </a:solidFill>
              </a:rPr>
              <a:t>ME IHMISET TOIMIMME MONENLAISISSA ROOLEISSA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57" name="Google Shape;157;p10"/>
          <p:cNvSpPr txBox="1"/>
          <p:nvPr/>
        </p:nvSpPr>
        <p:spPr>
          <a:xfrm>
            <a:off x="5036820" y="1120140"/>
            <a:ext cx="4107180" cy="4023359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b="1" dirty="0" err="1"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unnat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eduskunta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valtio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EU </a:t>
            </a:r>
            <a:r>
              <a:rPr lang="en-GB" dirty="0" err="1">
                <a:latin typeface="Arial" panose="020B0604020202020204" pitchFamily="34" charset="0"/>
                <a:ea typeface="Arial" panose="020B0604020202020204" pitchFamily="34" charset="0"/>
              </a:rPr>
              <a:t>vaikuttavat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Arial" panose="020B0604020202020204" pitchFamily="34" charset="0"/>
              </a:rPr>
              <a:t>p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olitiikan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lakien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kautta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GB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b="1" dirty="0" err="1"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utkijat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asiantuntijat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keräävät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tietoa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yhteiskunnan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ongelmista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ratkaisuista</a:t>
            </a:r>
            <a:endParaRPr lang="en-GB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Media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tärkeä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tiedon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viestien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välittämisessä</a:t>
            </a:r>
            <a:endParaRPr lang="en-GB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b="1" dirty="0" err="1"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ansalaisjärjestöt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ammattiliitot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kulttuuritoimijat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nostavat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asioita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keskusteluun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edistävät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ihmisryhmien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oikeuksia</a:t>
            </a:r>
            <a:endParaRPr lang="en-GB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Yritykset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voivat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mm.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valmistamalla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tuotteet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palvelut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kestävästi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uluttajat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</a:t>
            </a:r>
            <a:r>
              <a:rPr lang="en-GB" dirty="0" err="1">
                <a:latin typeface="Arial" panose="020B0604020202020204" pitchFamily="34" charset="0"/>
                <a:ea typeface="Arial" panose="020B0604020202020204" pitchFamily="34" charset="0"/>
              </a:rPr>
              <a:t>vat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antamalla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yrityksille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palautetta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b="1" dirty="0" err="1"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ouluissa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harrastuksissa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opitaan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monenlaista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tietoa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taitoja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yhteiskunnassa</a:t>
            </a: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ea typeface="Arial" panose="020B0604020202020204" pitchFamily="34" charset="0"/>
              </a:rPr>
              <a:t>vaikuttamiseen</a:t>
            </a:r>
            <a:endParaRPr lang="en-GB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1821" y="0"/>
            <a:ext cx="1102179" cy="53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A2EEBB0A-BA15-43C3-A9D4-8AC06E68B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308860"/>
            <a:ext cx="5039361" cy="2834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>
            <a:spLocks noGrp="1"/>
          </p:cNvSpPr>
          <p:nvPr>
            <p:ph type="title"/>
          </p:nvPr>
        </p:nvSpPr>
        <p:spPr>
          <a:xfrm>
            <a:off x="311700" y="158675"/>
            <a:ext cx="5662380" cy="443305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fi-FI" dirty="0">
                <a:solidFill>
                  <a:schemeClr val="dk1"/>
                </a:solidFill>
              </a:rPr>
              <a:t>VAIKUTTAMINEN SUOMESSA JA MAAILMALLA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49" name="Google Shape;149;p9"/>
          <p:cNvPicPr preferRelativeResize="0"/>
          <p:nvPr/>
        </p:nvPicPr>
        <p:blipFill>
          <a:blip r:embed="rId3"/>
          <a:srcRect/>
          <a:stretch/>
        </p:blipFill>
        <p:spPr>
          <a:xfrm>
            <a:off x="1661350" y="1869020"/>
            <a:ext cx="5821299" cy="327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/>
          <p:cNvSpPr txBox="1"/>
          <p:nvPr/>
        </p:nvSpPr>
        <p:spPr>
          <a:xfrm>
            <a:off x="0" y="914953"/>
            <a:ext cx="9144000" cy="954067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Eli me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kaikki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kansalaiset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vaikka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täällä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Suomessa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voidaan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tosi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monissa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rooleissa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!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Kaikkialla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näin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kuitenkaan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ole,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vaan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valitettavasti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monissa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maissa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ihmisten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vaikuttamista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rajoitetaan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syrjimällä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uhkailulla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tai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jopa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laissa</a:t>
            </a:r>
            <a:endParaRPr lang="en-GB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Vaikuttaminen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vaikeaa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myös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silloin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jos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lukutaidoton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nälkäinen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sairas</a:t>
            </a:r>
            <a:r>
              <a:rPr lang="en-GB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tai </a:t>
            </a:r>
            <a:r>
              <a:rPr lang="en-GB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koditon</a:t>
            </a:r>
            <a:endParaRPr dirty="0"/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41821" y="0"/>
            <a:ext cx="1102179" cy="530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>
            <a:spLocks noGrp="1"/>
          </p:cNvSpPr>
          <p:nvPr>
            <p:ph type="title"/>
          </p:nvPr>
        </p:nvSpPr>
        <p:spPr>
          <a:xfrm>
            <a:off x="311700" y="158675"/>
            <a:ext cx="5821299" cy="793825"/>
          </a:xfrm>
          <a:prstGeom prst="rect">
            <a:avLst/>
          </a:prstGeom>
          <a:solidFill>
            <a:srgbClr val="FFFFFF"/>
          </a:solidFill>
          <a:ln w="31750" cap="sq" cmpd="sng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r>
              <a:rPr lang="en-GB" dirty="0">
                <a:solidFill>
                  <a:schemeClr val="dk1"/>
                </a:solidFill>
              </a:rPr>
              <a:t>TARVITSEMME VAIKUTTAMISTA KESTÄVÄN KEHITYKSEN PUOLESTA ERI YHTEISKUNNISSA!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49" name="Google Shape;14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2701" y="1371600"/>
            <a:ext cx="5821299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/>
          <p:cNvSpPr txBox="1"/>
          <p:nvPr/>
        </p:nvSpPr>
        <p:spPr>
          <a:xfrm>
            <a:off x="17057" y="2250441"/>
            <a:ext cx="3305644" cy="2893059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Kansalaisilla ihan kaikissa maissa tulisi olla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vapaus järjestäytyä </a:t>
            </a:r>
            <a:r>
              <a:rPr lang="fi-FI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vaikuttaa yhdessä. Tärkeitä ovat myös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median vapaus, tutkimuksen vapaus </a:t>
            </a:r>
            <a:r>
              <a:rPr lang="fi-FI" sz="14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sananvapaus!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fi-FI" dirty="0">
                <a:solidFill>
                  <a:schemeClr val="dk1"/>
                </a:solidFill>
              </a:rPr>
              <a:t>Maailman valtiot ovat sopineet 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Agenda 2030 –tavoitteista </a:t>
            </a:r>
            <a:r>
              <a:rPr lang="fi-FI" sz="14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juuri</a:t>
            </a:r>
            <a:r>
              <a:rPr lang="fi-FI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sen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takia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saisimme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yhteiskunnissa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edistettyä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rauhaa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hyvinvointia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ihmisoikeuksia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b="1" dirty="0">
              <a:solidFill>
                <a:schemeClr val="dk1"/>
              </a:solidFill>
              <a:effectLst/>
              <a:ea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Onneksi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vaikuttamistapoja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 </a:t>
            </a:r>
            <a:r>
              <a:rPr lang="en-GB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paljon</a:t>
            </a: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41821" y="0"/>
            <a:ext cx="1102179" cy="5306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7525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4b00900c0d_0_0"/>
          <p:cNvSpPr txBox="1">
            <a:spLocks noGrp="1"/>
          </p:cNvSpPr>
          <p:nvPr>
            <p:ph type="title"/>
          </p:nvPr>
        </p:nvSpPr>
        <p:spPr>
          <a:xfrm>
            <a:off x="322125" y="265675"/>
            <a:ext cx="5697675" cy="4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Clr>
                <a:schemeClr val="dk1"/>
              </a:buClr>
            </a:pPr>
            <a:r>
              <a:rPr lang="en-GB" dirty="0">
                <a:solidFill>
                  <a:schemeClr val="dk1"/>
                </a:solidFill>
              </a:rPr>
              <a:t>LISÄTIETOA JA OPPIMATERIAALEJA JATKOON</a:t>
            </a:r>
            <a:br>
              <a:rPr lang="en-GB" sz="1200" b="1" dirty="0"/>
            </a:br>
            <a:endParaRPr sz="1520" dirty="0"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65" name="Google Shape;165;g14b00900c0d_0_0"/>
          <p:cNvSpPr txBox="1"/>
          <p:nvPr/>
        </p:nvSpPr>
        <p:spPr>
          <a:xfrm>
            <a:off x="5874250" y="38556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4b00900c0d_0_0"/>
          <p:cNvSpPr txBox="1"/>
          <p:nvPr/>
        </p:nvSpPr>
        <p:spPr>
          <a:xfrm>
            <a:off x="3589020" y="1549200"/>
            <a:ext cx="5554980" cy="2769959"/>
          </a:xfrm>
          <a:prstGeom prst="rect">
            <a:avLst/>
          </a:prstGeom>
          <a:solidFill>
            <a:srgbClr val="8EB2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Toivoa ja toimintaa -sivustolta </a:t>
            </a:r>
            <a:r>
              <a:rPr lang="fi-FI" dirty="0"/>
              <a:t>löydät mm.</a:t>
            </a:r>
          </a:p>
          <a:p>
            <a:endParaRPr lang="fi-FI" dirty="0">
              <a:solidFill>
                <a:srgbClr val="00B0F0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i-FI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 vinkkiä nopeisiin vaikuttamistekoihin</a:t>
            </a:r>
            <a:r>
              <a:rPr lang="fi-FI" dirty="0">
                <a:solidFill>
                  <a:srgbClr val="0070C0"/>
                </a:solidFill>
              </a:rPr>
              <a:t> </a:t>
            </a:r>
            <a:r>
              <a:rPr lang="fi-FI" dirty="0"/>
              <a:t>kestävän kehityksen puolesta</a:t>
            </a:r>
            <a:br>
              <a:rPr lang="fi-FI" dirty="0"/>
            </a:br>
            <a:endParaRPr lang="fi-FI" dirty="0"/>
          </a:p>
          <a:p>
            <a:r>
              <a:rPr lang="fi-FI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Toiminta-sivulla</a:t>
            </a:r>
            <a:r>
              <a:rPr lang="fi-FI" dirty="0"/>
              <a:t> yli 10 vaikuttamismallia vastamainoksista mielenosoittamiseen ja taiteesta kuluttajavaikuttamiseen. Kukin sivu sisältää tietoa ja käytännön vaikuttamistehtäviä. Katso esim. </a:t>
            </a:r>
            <a:r>
              <a:rPr lang="fi-FI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tehtävät verkkovaikuttamisesta</a:t>
            </a:r>
            <a:br>
              <a:rPr lang="fi-FI" dirty="0"/>
            </a:b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1" dirty="0"/>
              <a:t>Taksvärkin</a:t>
            </a:r>
            <a:r>
              <a:rPr lang="fi-FI" dirty="0">
                <a:solidFill>
                  <a:srgbClr val="00B0F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Mitä </a:t>
            </a:r>
            <a:r>
              <a:rPr lang="fi-FI" dirty="0" err="1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välii</a:t>
            </a:r>
            <a:r>
              <a:rPr lang="fi-FI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 -kampanja </a:t>
            </a:r>
            <a:r>
              <a:rPr lang="fi-FI" dirty="0"/>
              <a:t>sisältää mm. nuorten vaikuttajien videoita eri puolilta maailmaa</a:t>
            </a:r>
          </a:p>
        </p:txBody>
      </p:sp>
      <p:pic>
        <p:nvPicPr>
          <p:cNvPr id="167" name="Google Shape;167;g14b00900c0d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4552" y="1549200"/>
            <a:ext cx="2304152" cy="94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9FCFBA6-8E9A-4EDF-8509-F43669F7D8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52" y="3523409"/>
            <a:ext cx="2304152" cy="7323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kkaus">
  <a:themeElements>
    <a:clrScheme name="Pakkau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531</Words>
  <Application>Microsoft Office PowerPoint</Application>
  <PresentationFormat>Näytössä katseltava esitys (16:9)</PresentationFormat>
  <Paragraphs>55</Paragraphs>
  <Slides>12</Slides>
  <Notes>12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6" baseType="lpstr">
      <vt:lpstr>Gill Sans</vt:lpstr>
      <vt:lpstr>Arial</vt:lpstr>
      <vt:lpstr>Archivo Black</vt:lpstr>
      <vt:lpstr>Pakkaus</vt:lpstr>
      <vt:lpstr>PowerPoint-esitys</vt:lpstr>
      <vt:lpstr>TÄMÄ ESITYS SISÄLTÄÄ:</vt:lpstr>
      <vt:lpstr>KYSYMYKSIÄ</vt:lpstr>
      <vt:lpstr>MIKÄ YHTEISKUNNALLINEN VAIKUTTAMINEN?</vt:lpstr>
      <vt:lpstr>YHTEISKUNTA</vt:lpstr>
      <vt:lpstr>KAIKILLA ON OIKEUS VAIKUTTAA - JA VASTUU POHTIA OMIEN TOIMIEN VAIKUTUKSIA MUIHIN!</vt:lpstr>
      <vt:lpstr>DEMOKRAATTINEN YHTEISKUNTA TOIMII, KUN ÄÄNESTÄMISEN LISÄKSI VAIKUTAMME</vt:lpstr>
      <vt:lpstr>TARVITSEMME YHTEISKUNNALLISTA VAIKUTTAMISTA HYVIEN RATKAISUJEN PUOLESTA!</vt:lpstr>
      <vt:lpstr>ME IHMISET TOIMIMME MONENLAISISSA ROOLEISSA</vt:lpstr>
      <vt:lpstr>VAIKUTTAMINEN SUOMESSA JA MAAILMALLA</vt:lpstr>
      <vt:lpstr>TARVITSEMME VAIKUTTAMISTA KESTÄVÄN KEHITYKSEN PUOLESTA ERI YHTEISKUNNISSA!</vt:lpstr>
      <vt:lpstr>LISÄTIETOA JA OPPIMATERIAALEJA JATKOON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cp:lastModifiedBy>Eeva Kemppainen</cp:lastModifiedBy>
  <cp:revision>12</cp:revision>
  <dcterms:modified xsi:type="dcterms:W3CDTF">2022-09-06T17:35:06Z</dcterms:modified>
</cp:coreProperties>
</file>