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embeddedFontLst>
    <p:embeddedFont>
      <p:font typeface="Archivo Black" panose="020B0604020202020204" charset="0"/>
      <p:regular r:id="rId14"/>
    </p:embeddedFont>
    <p:embeddedFont>
      <p:font typeface="Gill Sans" panose="020B0604020202020204" charset="0"/>
      <p:regular r:id="rId15"/>
      <p:bold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0" roundtripDataSignature="AMtx7mgoY5izoMOSpzC2DwBPAz3jdNSNK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84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" name="Google Shape;8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" name="Google Shape;154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14b00900c0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14b00900c0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1" name="Google Shape;10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5" name="Google Shape;11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4" name="Google Shape;12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" name="Google Shape;13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8" name="Google Shape;13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6" name="Google Shape;146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" name="Google Shape;14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uvatekstillinen kuva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2"/>
          <p:cNvSpPr/>
          <p:nvPr/>
        </p:nvSpPr>
        <p:spPr>
          <a:xfrm>
            <a:off x="1" y="0"/>
            <a:ext cx="4571999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22"/>
          <p:cNvSpPr txBox="1">
            <a:spLocks noGrp="1"/>
          </p:cNvSpPr>
          <p:nvPr>
            <p:ph type="title"/>
          </p:nvPr>
        </p:nvSpPr>
        <p:spPr>
          <a:xfrm>
            <a:off x="606392" y="1682871"/>
            <a:ext cx="3371249" cy="85098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50"/>
              <a:buFont typeface="Gill Sans"/>
              <a:buNone/>
              <a:defRPr sz="165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2"/>
          <p:cNvSpPr>
            <a:spLocks noGrp="1"/>
          </p:cNvSpPr>
          <p:nvPr>
            <p:ph type="pic" idx="2"/>
          </p:nvPr>
        </p:nvSpPr>
        <p:spPr>
          <a:xfrm>
            <a:off x="4572000" y="0"/>
            <a:ext cx="4576573" cy="51435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70" name="Google Shape;70;p22"/>
          <p:cNvSpPr txBox="1">
            <a:spLocks noGrp="1"/>
          </p:cNvSpPr>
          <p:nvPr>
            <p:ph type="body" idx="1"/>
          </p:nvPr>
        </p:nvSpPr>
        <p:spPr>
          <a:xfrm>
            <a:off x="836676" y="2662439"/>
            <a:ext cx="2846070" cy="1645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125"/>
              <a:buNone/>
              <a:defRPr sz="1125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050"/>
              <a:buNone/>
              <a:defRPr sz="1050"/>
            </a:lvl2pPr>
            <a:lvl3pPr marL="1371600" lvl="2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00"/>
              <a:buNone/>
              <a:defRPr sz="900"/>
            </a:lvl3pPr>
            <a:lvl4pPr marL="1828800" lvl="3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750"/>
              <a:buNone/>
              <a:defRPr sz="750"/>
            </a:lvl4pPr>
            <a:lvl5pPr marL="2286000" lvl="4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750"/>
              <a:buNone/>
              <a:defRPr sz="750"/>
            </a:lvl5pPr>
            <a:lvl6pPr marL="2743200" lvl="5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750"/>
              <a:buNone/>
              <a:defRPr sz="750"/>
            </a:lvl6pPr>
            <a:lvl7pPr marL="3200400" lvl="6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750"/>
              <a:buNone/>
              <a:defRPr sz="750"/>
            </a:lvl7pPr>
            <a:lvl8pPr marL="3657600" lvl="7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750"/>
              <a:buNone/>
              <a:defRPr sz="750"/>
            </a:lvl8pPr>
            <a:lvl9pPr marL="4114800" lvl="8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71" name="Google Shape;71;p22"/>
          <p:cNvSpPr txBox="1">
            <a:spLocks noGrp="1"/>
          </p:cNvSpPr>
          <p:nvPr>
            <p:ph type="dt" idx="10"/>
          </p:nvPr>
        </p:nvSpPr>
        <p:spPr>
          <a:xfrm>
            <a:off x="5866072" y="4679112"/>
            <a:ext cx="2065310" cy="242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2"/>
          <p:cNvSpPr txBox="1">
            <a:spLocks noGrp="1"/>
          </p:cNvSpPr>
          <p:nvPr>
            <p:ph type="ftr" idx="11"/>
          </p:nvPr>
        </p:nvSpPr>
        <p:spPr>
          <a:xfrm>
            <a:off x="603504" y="4677156"/>
            <a:ext cx="3843598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2"/>
          <p:cNvSpPr>
            <a:spLocks noGrp="1"/>
          </p:cNvSpPr>
          <p:nvPr>
            <p:ph type="sldNum" idx="12"/>
          </p:nvPr>
        </p:nvSpPr>
        <p:spPr>
          <a:xfrm>
            <a:off x="8069192" y="4663440"/>
            <a:ext cx="274320" cy="27432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 ja pystysuora teksti" type="vertTx">
  <p:cSld name="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>
            <a:spLocks noGrp="1"/>
          </p:cNvSpPr>
          <p:nvPr>
            <p:ph type="title"/>
          </p:nvPr>
        </p:nvSpPr>
        <p:spPr>
          <a:xfrm>
            <a:off x="1673352" y="723519"/>
            <a:ext cx="5797296" cy="89154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3"/>
          <p:cNvSpPr txBox="1">
            <a:spLocks noGrp="1"/>
          </p:cNvSpPr>
          <p:nvPr>
            <p:ph type="body" idx="1"/>
          </p:nvPr>
        </p:nvSpPr>
        <p:spPr>
          <a:xfrm rot="5400000">
            <a:off x="3408757" y="243130"/>
            <a:ext cx="2326487" cy="5797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3"/>
          <p:cNvSpPr txBox="1">
            <a:spLocks noGrp="1"/>
          </p:cNvSpPr>
          <p:nvPr>
            <p:ph type="dt" idx="10"/>
          </p:nvPr>
        </p:nvSpPr>
        <p:spPr>
          <a:xfrm>
            <a:off x="5866072" y="4679112"/>
            <a:ext cx="2065310" cy="242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3"/>
          <p:cNvSpPr txBox="1">
            <a:spLocks noGrp="1"/>
          </p:cNvSpPr>
          <p:nvPr>
            <p:ph type="ftr" idx="11"/>
          </p:nvPr>
        </p:nvSpPr>
        <p:spPr>
          <a:xfrm>
            <a:off x="1200150" y="4677156"/>
            <a:ext cx="4425892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3"/>
          <p:cNvSpPr>
            <a:spLocks noGrp="1"/>
          </p:cNvSpPr>
          <p:nvPr>
            <p:ph type="sldNum" idx="12"/>
          </p:nvPr>
        </p:nvSpPr>
        <p:spPr>
          <a:xfrm>
            <a:off x="8069192" y="4663440"/>
            <a:ext cx="274320" cy="27432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ystysuora otsikko ja teksti" type="vertTitleAndTx">
  <p:cSld name="VERTICAL_TITLE_AND_VERTICAL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4"/>
          <p:cNvSpPr txBox="1">
            <a:spLocks noGrp="1"/>
          </p:cNvSpPr>
          <p:nvPr>
            <p:ph type="title"/>
          </p:nvPr>
        </p:nvSpPr>
        <p:spPr>
          <a:xfrm rot="5400000">
            <a:off x="5108007" y="2084772"/>
            <a:ext cx="3737610" cy="973956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4"/>
          <p:cNvSpPr txBox="1">
            <a:spLocks noGrp="1"/>
          </p:cNvSpPr>
          <p:nvPr>
            <p:ph type="body" idx="1"/>
          </p:nvPr>
        </p:nvSpPr>
        <p:spPr>
          <a:xfrm rot="5400000">
            <a:off x="2128981" y="247317"/>
            <a:ext cx="3737610" cy="4648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24"/>
          <p:cNvSpPr txBox="1">
            <a:spLocks noGrp="1"/>
          </p:cNvSpPr>
          <p:nvPr>
            <p:ph type="dt" idx="10"/>
          </p:nvPr>
        </p:nvSpPr>
        <p:spPr>
          <a:xfrm>
            <a:off x="5866072" y="4679112"/>
            <a:ext cx="2065310" cy="242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4"/>
          <p:cNvSpPr txBox="1">
            <a:spLocks noGrp="1"/>
          </p:cNvSpPr>
          <p:nvPr>
            <p:ph type="ftr" idx="11"/>
          </p:nvPr>
        </p:nvSpPr>
        <p:spPr>
          <a:xfrm>
            <a:off x="1200150" y="4677156"/>
            <a:ext cx="4425892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4"/>
          <p:cNvSpPr>
            <a:spLocks noGrp="1"/>
          </p:cNvSpPr>
          <p:nvPr>
            <p:ph type="sldNum" idx="12"/>
          </p:nvPr>
        </p:nvSpPr>
        <p:spPr>
          <a:xfrm>
            <a:off x="8069192" y="4663440"/>
            <a:ext cx="274320" cy="27432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dia" type="title">
  <p:cSld name="TITLE">
    <p:bg>
      <p:bgPr>
        <a:solidFill>
          <a:schemeClr val="accent2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4"/>
          <p:cNvSpPr txBox="1">
            <a:spLocks noGrp="1"/>
          </p:cNvSpPr>
          <p:nvPr>
            <p:ph type="ctrTitle"/>
          </p:nvPr>
        </p:nvSpPr>
        <p:spPr>
          <a:xfrm>
            <a:off x="1200150" y="1790058"/>
            <a:ext cx="6743700" cy="123444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4300" tIns="182875" rIns="274300" bIns="182875" anchor="ctr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50"/>
              <a:buFont typeface="Gill Sans"/>
              <a:buNone/>
              <a:defRPr sz="285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4"/>
          <p:cNvSpPr txBox="1">
            <a:spLocks noGrp="1"/>
          </p:cNvSpPr>
          <p:nvPr>
            <p:ph type="subTitle" idx="1"/>
          </p:nvPr>
        </p:nvSpPr>
        <p:spPr>
          <a:xfrm>
            <a:off x="2021396" y="3264408"/>
            <a:ext cx="5101209" cy="929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EFEFE"/>
                </a:solidFill>
              </a:defRPr>
            </a:lvl1pPr>
            <a:lvl2pPr lvl="1" algn="ctr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350"/>
              <a:buNone/>
              <a:defRPr sz="1350"/>
            </a:lvl3pPr>
            <a:lvl4pPr lvl="3" algn="ctr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14"/>
          <p:cNvSpPr txBox="1">
            <a:spLocks noGrp="1"/>
          </p:cNvSpPr>
          <p:nvPr>
            <p:ph type="dt" idx="10"/>
          </p:nvPr>
        </p:nvSpPr>
        <p:spPr>
          <a:xfrm>
            <a:off x="5866072" y="4679112"/>
            <a:ext cx="2065310" cy="242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4"/>
          <p:cNvSpPr txBox="1">
            <a:spLocks noGrp="1"/>
          </p:cNvSpPr>
          <p:nvPr>
            <p:ph type="ftr" idx="11"/>
          </p:nvPr>
        </p:nvSpPr>
        <p:spPr>
          <a:xfrm>
            <a:off x="1200150" y="4677156"/>
            <a:ext cx="4425892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4"/>
          <p:cNvSpPr>
            <a:spLocks noGrp="1"/>
          </p:cNvSpPr>
          <p:nvPr>
            <p:ph type="sldNum" idx="12"/>
          </p:nvPr>
        </p:nvSpPr>
        <p:spPr>
          <a:xfrm>
            <a:off x="8069192" y="4663440"/>
            <a:ext cx="274320" cy="27432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 ja sisältö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5"/>
          <p:cNvSpPr txBox="1">
            <a:spLocks noGrp="1"/>
          </p:cNvSpPr>
          <p:nvPr>
            <p:ph type="title"/>
          </p:nvPr>
        </p:nvSpPr>
        <p:spPr>
          <a:xfrm>
            <a:off x="1673352" y="723519"/>
            <a:ext cx="5797296" cy="89154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5"/>
          <p:cNvSpPr txBox="1">
            <a:spLocks noGrp="1"/>
          </p:cNvSpPr>
          <p:nvPr>
            <p:ph type="body" idx="1"/>
          </p:nvPr>
        </p:nvSpPr>
        <p:spPr>
          <a:xfrm>
            <a:off x="1673352" y="1978534"/>
            <a:ext cx="5797296" cy="2326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5"/>
          <p:cNvSpPr txBox="1">
            <a:spLocks noGrp="1"/>
          </p:cNvSpPr>
          <p:nvPr>
            <p:ph type="dt" idx="10"/>
          </p:nvPr>
        </p:nvSpPr>
        <p:spPr>
          <a:xfrm>
            <a:off x="5866072" y="4679112"/>
            <a:ext cx="2065310" cy="242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5"/>
          <p:cNvSpPr txBox="1">
            <a:spLocks noGrp="1"/>
          </p:cNvSpPr>
          <p:nvPr>
            <p:ph type="ftr" idx="11"/>
          </p:nvPr>
        </p:nvSpPr>
        <p:spPr>
          <a:xfrm>
            <a:off x="1200150" y="4677156"/>
            <a:ext cx="4425892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5"/>
          <p:cNvSpPr>
            <a:spLocks noGrp="1"/>
          </p:cNvSpPr>
          <p:nvPr>
            <p:ph type="sldNum" idx="12"/>
          </p:nvPr>
        </p:nvSpPr>
        <p:spPr>
          <a:xfrm>
            <a:off x="8069192" y="4663440"/>
            <a:ext cx="274320" cy="27432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san ylätunniste" type="secHead">
  <p:cSld name="SECTION_HEADER">
    <p:bg>
      <p:bgPr>
        <a:solidFill>
          <a:schemeClr val="accent1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6"/>
          <p:cNvSpPr txBox="1">
            <a:spLocks noGrp="1"/>
          </p:cNvSpPr>
          <p:nvPr>
            <p:ph type="title"/>
          </p:nvPr>
        </p:nvSpPr>
        <p:spPr>
          <a:xfrm>
            <a:off x="1200150" y="1790058"/>
            <a:ext cx="6743700" cy="123444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4300" tIns="182875" rIns="274300" bIns="182875" anchor="ctr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50"/>
              <a:buFont typeface="Gill Sans"/>
              <a:buNone/>
              <a:defRPr sz="285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6"/>
          <p:cNvSpPr txBox="1">
            <a:spLocks noGrp="1"/>
          </p:cNvSpPr>
          <p:nvPr>
            <p:ph type="body" idx="1"/>
          </p:nvPr>
        </p:nvSpPr>
        <p:spPr>
          <a:xfrm>
            <a:off x="2021396" y="3264349"/>
            <a:ext cx="5101209" cy="948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350"/>
              <a:buNone/>
              <a:defRPr sz="135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2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2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2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2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6"/>
          <p:cNvSpPr txBox="1">
            <a:spLocks noGrp="1"/>
          </p:cNvSpPr>
          <p:nvPr>
            <p:ph type="dt" idx="10"/>
          </p:nvPr>
        </p:nvSpPr>
        <p:spPr>
          <a:xfrm>
            <a:off x="5866072" y="4679112"/>
            <a:ext cx="2065310" cy="242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6"/>
          <p:cNvSpPr txBox="1">
            <a:spLocks noGrp="1"/>
          </p:cNvSpPr>
          <p:nvPr>
            <p:ph type="ftr" idx="11"/>
          </p:nvPr>
        </p:nvSpPr>
        <p:spPr>
          <a:xfrm>
            <a:off x="1200150" y="4677156"/>
            <a:ext cx="4425892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6"/>
          <p:cNvSpPr>
            <a:spLocks noGrp="1"/>
          </p:cNvSpPr>
          <p:nvPr>
            <p:ph type="sldNum" idx="12"/>
          </p:nvPr>
        </p:nvSpPr>
        <p:spPr>
          <a:xfrm>
            <a:off x="8069192" y="4663440"/>
            <a:ext cx="274320" cy="27432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aksi sisältökohdetta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7"/>
          <p:cNvSpPr txBox="1">
            <a:spLocks noGrp="1"/>
          </p:cNvSpPr>
          <p:nvPr>
            <p:ph type="title"/>
          </p:nvPr>
        </p:nvSpPr>
        <p:spPr>
          <a:xfrm>
            <a:off x="1673352" y="723519"/>
            <a:ext cx="5797296" cy="89154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7"/>
          <p:cNvSpPr txBox="1">
            <a:spLocks noGrp="1"/>
          </p:cNvSpPr>
          <p:nvPr>
            <p:ph type="body" idx="1"/>
          </p:nvPr>
        </p:nvSpPr>
        <p:spPr>
          <a:xfrm>
            <a:off x="1186434" y="1978533"/>
            <a:ext cx="3203828" cy="2326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7"/>
          <p:cNvSpPr txBox="1">
            <a:spLocks noGrp="1"/>
          </p:cNvSpPr>
          <p:nvPr>
            <p:ph type="body" idx="2"/>
          </p:nvPr>
        </p:nvSpPr>
        <p:spPr>
          <a:xfrm>
            <a:off x="4753737" y="1978533"/>
            <a:ext cx="3202685" cy="2326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7"/>
          <p:cNvSpPr txBox="1">
            <a:spLocks noGrp="1"/>
          </p:cNvSpPr>
          <p:nvPr>
            <p:ph type="dt" idx="10"/>
          </p:nvPr>
        </p:nvSpPr>
        <p:spPr>
          <a:xfrm>
            <a:off x="5866072" y="4679112"/>
            <a:ext cx="2065310" cy="242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7"/>
          <p:cNvSpPr txBox="1">
            <a:spLocks noGrp="1"/>
          </p:cNvSpPr>
          <p:nvPr>
            <p:ph type="ftr" idx="11"/>
          </p:nvPr>
        </p:nvSpPr>
        <p:spPr>
          <a:xfrm>
            <a:off x="1200150" y="4677156"/>
            <a:ext cx="4425892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7"/>
          <p:cNvSpPr>
            <a:spLocks noGrp="1"/>
          </p:cNvSpPr>
          <p:nvPr>
            <p:ph type="sldNum" idx="12"/>
          </p:nvPr>
        </p:nvSpPr>
        <p:spPr>
          <a:xfrm>
            <a:off x="8069192" y="4663440"/>
            <a:ext cx="274320" cy="27432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ailu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8"/>
          <p:cNvSpPr txBox="1">
            <a:spLocks noGrp="1"/>
          </p:cNvSpPr>
          <p:nvPr>
            <p:ph type="body" idx="1"/>
          </p:nvPr>
        </p:nvSpPr>
        <p:spPr>
          <a:xfrm>
            <a:off x="1187577" y="1735075"/>
            <a:ext cx="3202686" cy="528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25"/>
              <a:buNone/>
              <a:defRPr sz="1425" b="0" cap="none">
                <a:solidFill>
                  <a:srgbClr val="6B88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25"/>
              <a:buNone/>
              <a:defRPr sz="1425" b="1"/>
            </a:lvl2pPr>
            <a:lvl3pPr marL="1371600" lvl="2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350"/>
              <a:buNone/>
              <a:defRPr sz="1350" b="1"/>
            </a:lvl3pPr>
            <a:lvl4pPr marL="1828800" lvl="3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2" name="Google Shape;42;p18"/>
          <p:cNvSpPr txBox="1">
            <a:spLocks noGrp="1"/>
          </p:cNvSpPr>
          <p:nvPr>
            <p:ph type="body" idx="2"/>
          </p:nvPr>
        </p:nvSpPr>
        <p:spPr>
          <a:xfrm>
            <a:off x="1187577" y="2357438"/>
            <a:ext cx="3202686" cy="1947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18"/>
          <p:cNvSpPr txBox="1">
            <a:spLocks noGrp="1"/>
          </p:cNvSpPr>
          <p:nvPr>
            <p:ph type="body" idx="3"/>
          </p:nvPr>
        </p:nvSpPr>
        <p:spPr>
          <a:xfrm>
            <a:off x="4753737" y="2357438"/>
            <a:ext cx="3190113" cy="1947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04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8"/>
          <p:cNvSpPr txBox="1">
            <a:spLocks noGrp="1"/>
          </p:cNvSpPr>
          <p:nvPr>
            <p:ph type="body" idx="4"/>
          </p:nvPr>
        </p:nvSpPr>
        <p:spPr>
          <a:xfrm>
            <a:off x="4753737" y="1735075"/>
            <a:ext cx="3202686" cy="528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25"/>
              <a:buNone/>
              <a:defRPr sz="1425" b="0" cap="none">
                <a:solidFill>
                  <a:srgbClr val="6B88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25"/>
              <a:buNone/>
              <a:defRPr sz="1425" b="1"/>
            </a:lvl2pPr>
            <a:lvl3pPr marL="1371600" lvl="2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350"/>
              <a:buNone/>
              <a:defRPr sz="1350" b="1"/>
            </a:lvl3pPr>
            <a:lvl4pPr marL="1828800" lvl="3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5" name="Google Shape;45;p18"/>
          <p:cNvSpPr txBox="1">
            <a:spLocks noGrp="1"/>
          </p:cNvSpPr>
          <p:nvPr>
            <p:ph type="dt" idx="10"/>
          </p:nvPr>
        </p:nvSpPr>
        <p:spPr>
          <a:xfrm>
            <a:off x="5866072" y="4679112"/>
            <a:ext cx="2065310" cy="242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8"/>
          <p:cNvSpPr txBox="1">
            <a:spLocks noGrp="1"/>
          </p:cNvSpPr>
          <p:nvPr>
            <p:ph type="ftr" idx="11"/>
          </p:nvPr>
        </p:nvSpPr>
        <p:spPr>
          <a:xfrm>
            <a:off x="1200150" y="4677156"/>
            <a:ext cx="4425892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8"/>
          <p:cNvSpPr>
            <a:spLocks noGrp="1"/>
          </p:cNvSpPr>
          <p:nvPr>
            <p:ph type="sldNum" idx="12"/>
          </p:nvPr>
        </p:nvSpPr>
        <p:spPr>
          <a:xfrm>
            <a:off x="8069192" y="4663440"/>
            <a:ext cx="274320" cy="27432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8" name="Google Shape;48;p18"/>
          <p:cNvSpPr txBox="1">
            <a:spLocks noGrp="1"/>
          </p:cNvSpPr>
          <p:nvPr>
            <p:ph type="title"/>
          </p:nvPr>
        </p:nvSpPr>
        <p:spPr>
          <a:xfrm>
            <a:off x="1673352" y="723519"/>
            <a:ext cx="5797296" cy="89154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in otsikko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9"/>
          <p:cNvSpPr txBox="1">
            <a:spLocks noGrp="1"/>
          </p:cNvSpPr>
          <p:nvPr>
            <p:ph type="title"/>
          </p:nvPr>
        </p:nvSpPr>
        <p:spPr>
          <a:xfrm>
            <a:off x="1673352" y="723519"/>
            <a:ext cx="5797296" cy="89154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9"/>
          <p:cNvSpPr txBox="1">
            <a:spLocks noGrp="1"/>
          </p:cNvSpPr>
          <p:nvPr>
            <p:ph type="dt" idx="10"/>
          </p:nvPr>
        </p:nvSpPr>
        <p:spPr>
          <a:xfrm>
            <a:off x="5866072" y="4679112"/>
            <a:ext cx="2065310" cy="242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9"/>
          <p:cNvSpPr txBox="1">
            <a:spLocks noGrp="1"/>
          </p:cNvSpPr>
          <p:nvPr>
            <p:ph type="ftr" idx="11"/>
          </p:nvPr>
        </p:nvSpPr>
        <p:spPr>
          <a:xfrm>
            <a:off x="1200150" y="4677156"/>
            <a:ext cx="4425892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9"/>
          <p:cNvSpPr>
            <a:spLocks noGrp="1"/>
          </p:cNvSpPr>
          <p:nvPr>
            <p:ph type="sldNum" idx="12"/>
          </p:nvPr>
        </p:nvSpPr>
        <p:spPr>
          <a:xfrm>
            <a:off x="8069192" y="4663440"/>
            <a:ext cx="274320" cy="27432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hjä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>
            <a:spLocks noGrp="1"/>
          </p:cNvSpPr>
          <p:nvPr>
            <p:ph type="dt" idx="10"/>
          </p:nvPr>
        </p:nvSpPr>
        <p:spPr>
          <a:xfrm>
            <a:off x="5866072" y="4679112"/>
            <a:ext cx="2065310" cy="242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0"/>
          <p:cNvSpPr txBox="1">
            <a:spLocks noGrp="1"/>
          </p:cNvSpPr>
          <p:nvPr>
            <p:ph type="ftr" idx="11"/>
          </p:nvPr>
        </p:nvSpPr>
        <p:spPr>
          <a:xfrm>
            <a:off x="1200150" y="4677156"/>
            <a:ext cx="4425892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0"/>
          <p:cNvSpPr>
            <a:spLocks noGrp="1"/>
          </p:cNvSpPr>
          <p:nvPr>
            <p:ph type="sldNum" idx="12"/>
          </p:nvPr>
        </p:nvSpPr>
        <p:spPr>
          <a:xfrm>
            <a:off x="8069192" y="4663440"/>
            <a:ext cx="274320" cy="27432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uvatekstillinen sisältö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1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21"/>
          <p:cNvSpPr txBox="1">
            <a:spLocks noGrp="1"/>
          </p:cNvSpPr>
          <p:nvPr>
            <p:ph type="title"/>
          </p:nvPr>
        </p:nvSpPr>
        <p:spPr>
          <a:xfrm>
            <a:off x="603504" y="1682871"/>
            <a:ext cx="3364992" cy="856123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50"/>
              <a:buFont typeface="Gill Sans"/>
              <a:buNone/>
              <a:defRPr sz="165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1"/>
          <p:cNvSpPr txBox="1">
            <a:spLocks noGrp="1"/>
          </p:cNvSpPr>
          <p:nvPr>
            <p:ph type="body" idx="1"/>
          </p:nvPr>
        </p:nvSpPr>
        <p:spPr>
          <a:xfrm>
            <a:off x="5052060" y="603504"/>
            <a:ext cx="3611880" cy="3936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9087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25"/>
              <a:buChar char="•"/>
              <a:defRPr sz="1425">
                <a:solidFill>
                  <a:schemeClr val="dk1"/>
                </a:solidFill>
              </a:defRPr>
            </a:lvl1pPr>
            <a:lvl2pPr marL="914400" lvl="1" indent="-304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Char char="•"/>
              <a:defRPr sz="1200">
                <a:solidFill>
                  <a:schemeClr val="dk1"/>
                </a:solidFill>
              </a:defRPr>
            </a:lvl2pPr>
            <a:lvl3pPr marL="1371600" lvl="2" indent="-304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Char char="•"/>
              <a:defRPr sz="1200">
                <a:solidFill>
                  <a:schemeClr val="dk1"/>
                </a:solidFill>
              </a:defRPr>
            </a:lvl3pPr>
            <a:lvl4pPr marL="1828800" lvl="3" indent="-304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Char char="•"/>
              <a:defRPr sz="1200">
                <a:solidFill>
                  <a:schemeClr val="dk1"/>
                </a:solidFill>
              </a:defRPr>
            </a:lvl4pPr>
            <a:lvl5pPr marL="2286000" lvl="4" indent="-304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Char char="•"/>
              <a:defRPr sz="1200">
                <a:solidFill>
                  <a:schemeClr val="dk1"/>
                </a:solidFill>
              </a:defRPr>
            </a:lvl5pPr>
            <a:lvl6pPr marL="2743200" lvl="5" indent="-304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Char char="•"/>
              <a:defRPr sz="1200"/>
            </a:lvl6pPr>
            <a:lvl7pPr marL="3200400" lvl="6" indent="-304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Char char="•"/>
              <a:defRPr sz="1200"/>
            </a:lvl7pPr>
            <a:lvl8pPr marL="3657600" lvl="7" indent="-304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Char char="•"/>
              <a:defRPr sz="1200"/>
            </a:lvl8pPr>
            <a:lvl9pPr marL="4114800" lvl="8" indent="-304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62" name="Google Shape;62;p21"/>
          <p:cNvSpPr txBox="1">
            <a:spLocks noGrp="1"/>
          </p:cNvSpPr>
          <p:nvPr>
            <p:ph type="body" idx="2"/>
          </p:nvPr>
        </p:nvSpPr>
        <p:spPr>
          <a:xfrm>
            <a:off x="836676" y="2662439"/>
            <a:ext cx="2846070" cy="16455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125"/>
              <a:buNone/>
              <a:defRPr sz="1125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050"/>
              <a:buNone/>
              <a:defRPr sz="1050"/>
            </a:lvl2pPr>
            <a:lvl3pPr marL="1371600" lvl="2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00"/>
              <a:buNone/>
              <a:defRPr sz="900"/>
            </a:lvl3pPr>
            <a:lvl4pPr marL="1828800" lvl="3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750"/>
              <a:buNone/>
              <a:defRPr sz="750"/>
            </a:lvl4pPr>
            <a:lvl5pPr marL="2286000" lvl="4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750"/>
              <a:buNone/>
              <a:defRPr sz="750"/>
            </a:lvl5pPr>
            <a:lvl6pPr marL="2743200" lvl="5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750"/>
              <a:buNone/>
              <a:defRPr sz="750"/>
            </a:lvl6pPr>
            <a:lvl7pPr marL="3200400" lvl="6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750"/>
              <a:buNone/>
              <a:defRPr sz="750"/>
            </a:lvl7pPr>
            <a:lvl8pPr marL="3657600" lvl="7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750"/>
              <a:buNone/>
              <a:defRPr sz="750"/>
            </a:lvl8pPr>
            <a:lvl9pPr marL="4114800" lvl="8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3" name="Google Shape;63;p21"/>
          <p:cNvSpPr txBox="1">
            <a:spLocks noGrp="1"/>
          </p:cNvSpPr>
          <p:nvPr>
            <p:ph type="dt" idx="10"/>
          </p:nvPr>
        </p:nvSpPr>
        <p:spPr>
          <a:xfrm>
            <a:off x="5866072" y="4679112"/>
            <a:ext cx="2065310" cy="242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1"/>
          <p:cNvSpPr txBox="1">
            <a:spLocks noGrp="1"/>
          </p:cNvSpPr>
          <p:nvPr>
            <p:ph type="ftr" idx="11"/>
          </p:nvPr>
        </p:nvSpPr>
        <p:spPr>
          <a:xfrm>
            <a:off x="603504" y="4677156"/>
            <a:ext cx="3843598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1"/>
          <p:cNvSpPr>
            <a:spLocks noGrp="1"/>
          </p:cNvSpPr>
          <p:nvPr>
            <p:ph type="sldNum" idx="12"/>
          </p:nvPr>
        </p:nvSpPr>
        <p:spPr>
          <a:xfrm>
            <a:off x="8069192" y="4663440"/>
            <a:ext cx="274320" cy="27432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1673352" y="723519"/>
            <a:ext cx="5797296" cy="89154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100"/>
              <a:buFont typeface="Gill Sans"/>
              <a:buNone/>
              <a:defRPr sz="21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1673352" y="1978534"/>
            <a:ext cx="5797296" cy="2326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14325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2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8" name="Google Shape;8;p12"/>
          <p:cNvSpPr txBox="1">
            <a:spLocks noGrp="1"/>
          </p:cNvSpPr>
          <p:nvPr>
            <p:ph type="dt" idx="10"/>
          </p:nvPr>
        </p:nvSpPr>
        <p:spPr>
          <a:xfrm>
            <a:off x="5866072" y="4679112"/>
            <a:ext cx="2065310" cy="242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8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2"/>
          <p:cNvSpPr txBox="1">
            <a:spLocks noGrp="1"/>
          </p:cNvSpPr>
          <p:nvPr>
            <p:ph type="ftr" idx="11"/>
          </p:nvPr>
        </p:nvSpPr>
        <p:spPr>
          <a:xfrm>
            <a:off x="1200150" y="4677156"/>
            <a:ext cx="4425892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8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2"/>
          <p:cNvSpPr>
            <a:spLocks noGrp="1"/>
          </p:cNvSpPr>
          <p:nvPr>
            <p:ph type="sldNum" idx="12"/>
          </p:nvPr>
        </p:nvSpPr>
        <p:spPr>
          <a:xfrm>
            <a:off x="8069192" y="4663440"/>
            <a:ext cx="274320" cy="27432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hyperlink" Target="https://toivoajatoimintaa.fi/kuluttajavaikuttaminen" TargetMode="External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openruokaopas.fi/" TargetMode="External"/><Relationship Id="rId5" Type="http://schemas.openxmlformats.org/officeDocument/2006/relationships/hyperlink" Target="https://eetti.fi/oppimateriaalit/" TargetMode="External"/><Relationship Id="rId4" Type="http://schemas.openxmlformats.org/officeDocument/2006/relationships/hyperlink" Target="https://eetti.fi/mika-eetti-ry/" TargetMode="External"/><Relationship Id="rId9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youtu.be/sqT3e6g1MGI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33000" y="0"/>
            <a:ext cx="911000" cy="438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1015" y="0"/>
            <a:ext cx="7321974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0"/>
          <p:cNvSpPr txBox="1">
            <a:spLocks noGrp="1"/>
          </p:cNvSpPr>
          <p:nvPr>
            <p:ph type="title"/>
          </p:nvPr>
        </p:nvSpPr>
        <p:spPr>
          <a:xfrm>
            <a:off x="311700" y="158675"/>
            <a:ext cx="6210286" cy="47700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ill Sans"/>
              <a:buNone/>
            </a:pPr>
            <a:r>
              <a:rPr lang="en-GB">
                <a:solidFill>
                  <a:schemeClr val="dk1"/>
                </a:solidFill>
              </a:rPr>
              <a:t>ÄLÄ OLE ZOMBIKULUTTAJA VAAN VAIKUTTAJA!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57" name="Google Shape;157;p10"/>
          <p:cNvSpPr txBox="1"/>
          <p:nvPr/>
        </p:nvSpPr>
        <p:spPr>
          <a:xfrm>
            <a:off x="5747657" y="2034957"/>
            <a:ext cx="3396300" cy="3170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Älä ole zombikuluttaja</a:t>
            </a:r>
            <a:r>
              <a:rPr lang="en-GB" sz="1600" b="1">
                <a:solidFill>
                  <a:schemeClr val="dk1"/>
                </a:solidFill>
              </a:rPr>
              <a:t>!</a:t>
            </a:r>
            <a:endParaRPr sz="16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GB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Rakasta ja korjauta tuotteitasi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GB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Hanki kierrätettynä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GB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Mieti, mistä nautit ilman shoppailua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GB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Anna palautetta kaupoille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GB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Tutki elinkaaria ja kestävää kehitystä</a:t>
            </a:r>
            <a:endParaRPr/>
          </a:p>
          <a:p>
            <a:pPr marL="285750" marR="0" lvl="0" indent="-196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i="0" u="none" strike="noStrike" cap="none">
                <a:solidFill>
                  <a:schemeClr val="dk1"/>
                </a:solidFill>
              </a:rPr>
              <a:t>Vaikuta yksin ja yhdessä!</a:t>
            </a:r>
            <a:endParaRPr sz="1600" b="1" i="0" u="none" strike="noStrike" cap="none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GB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Juttele läheisille ja somessa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GB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Osallistu mielenosoituksiin ja järjestöjen toimintaan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GB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Edistä kiertotalouspalveluja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8" name="Google Shape;158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310979"/>
            <a:ext cx="5747657" cy="3832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41821" y="0"/>
            <a:ext cx="1102179" cy="5306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14b00900c0d_0_0"/>
          <p:cNvSpPr txBox="1">
            <a:spLocks noGrp="1"/>
          </p:cNvSpPr>
          <p:nvPr>
            <p:ph type="title"/>
          </p:nvPr>
        </p:nvSpPr>
        <p:spPr>
          <a:xfrm>
            <a:off x="322125" y="265675"/>
            <a:ext cx="8442000" cy="5165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ill Sans"/>
              <a:buNone/>
            </a:pPr>
            <a:r>
              <a:rPr lang="en-GB" dirty="0">
                <a:solidFill>
                  <a:schemeClr val="dk1"/>
                </a:solidFill>
              </a:rPr>
              <a:t>LISÄTIETOA MAAILMANKAUPASTA JA KULUTTAJAVAIKUTTAMISESTA</a:t>
            </a:r>
            <a:endParaRPr sz="1520" dirty="0"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165" name="Google Shape;165;g14b00900c0d_0_0"/>
          <p:cNvSpPr txBox="1"/>
          <p:nvPr/>
        </p:nvSpPr>
        <p:spPr>
          <a:xfrm>
            <a:off x="5874250" y="38556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g14b00900c0d_0_0"/>
          <p:cNvSpPr txBox="1"/>
          <p:nvPr/>
        </p:nvSpPr>
        <p:spPr>
          <a:xfrm>
            <a:off x="3178500" y="1342200"/>
            <a:ext cx="5965500" cy="3801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en-GB" b="1">
                <a:solidFill>
                  <a:schemeClr val="dk1"/>
                </a:solidFill>
              </a:rPr>
              <a:t>Tietoa ja 25 toimintaideaa kuluttajavaikuttamisesta </a:t>
            </a:r>
            <a:r>
              <a:rPr lang="en-GB">
                <a:solidFill>
                  <a:schemeClr val="dk1"/>
                </a:solidFill>
              </a:rPr>
              <a:t>teemoittain:</a:t>
            </a:r>
            <a:br>
              <a:rPr lang="en-GB">
                <a:solidFill>
                  <a:schemeClr val="dk1"/>
                </a:solidFill>
              </a:rPr>
            </a:br>
            <a:r>
              <a:rPr lang="en-GB">
                <a:solidFill>
                  <a:schemeClr val="dk1"/>
                </a:solidFill>
              </a:rPr>
              <a:t>a) Ole kriittinen kuluttaja b) Lainaa ja pidä huolta c) Anna palautetta</a:t>
            </a:r>
            <a:br>
              <a:rPr lang="en-GB">
                <a:solidFill>
                  <a:schemeClr val="dk1"/>
                </a:solidFill>
              </a:rPr>
            </a:br>
            <a:r>
              <a:rPr lang="en-GB">
                <a:solidFill>
                  <a:schemeClr val="dk1"/>
                </a:solidFill>
              </a:rPr>
              <a:t>d) Kampanjoi tai osallistu järjestöjen toimintaan: </a:t>
            </a:r>
            <a:r>
              <a:rPr lang="en-GB" u="sng">
                <a:solidFill>
                  <a:schemeClr val="hlink"/>
                </a:solidFill>
                <a:hlinkClick r:id="rId3"/>
              </a:rPr>
              <a:t>https://toivoajatoimintaa.fi/kuluttajavaikuttaminen</a:t>
            </a:r>
            <a:r>
              <a:rPr lang="en-GB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>
                <a:solidFill>
                  <a:schemeClr val="dk1"/>
                </a:solidFill>
              </a:rPr>
              <a:t>Eettisen kaupan puolesta ry (Eetti)</a:t>
            </a:r>
            <a:r>
              <a:rPr lang="en-GB">
                <a:solidFill>
                  <a:schemeClr val="dk1"/>
                </a:solidFill>
              </a:rPr>
              <a:t> ajaa oikeudenmukaista maailmankauppaa, kestäviä tuotantotapoja ja vastuullista kuluttamista. Teemoina ovat erityisesti vaatteet, elektroniikka ja mainonta.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</a:rPr>
              <a:t>Tietoa ja kampanjat : </a:t>
            </a:r>
            <a:r>
              <a:rPr lang="en-GB" u="sng">
                <a:solidFill>
                  <a:schemeClr val="hlink"/>
                </a:solidFill>
                <a:hlinkClick r:id="rId4"/>
              </a:rPr>
              <a:t>https://eetti.fi/mika-eetti-ry/</a:t>
            </a:r>
            <a:r>
              <a:rPr lang="en-GB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</a:rPr>
              <a:t>Oppimateriaalit teemoittain: </a:t>
            </a:r>
            <a:r>
              <a:rPr lang="en-GB" u="sng">
                <a:solidFill>
                  <a:schemeClr val="hlink"/>
                </a:solidFill>
                <a:hlinkClick r:id="rId5"/>
              </a:rPr>
              <a:t>https://eetti.fi/oppimateriaalit/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en-GB" b="1">
                <a:solidFill>
                  <a:schemeClr val="dk1"/>
                </a:solidFill>
              </a:rPr>
              <a:t>Ruokaan liittyviä oppimateriaaleja</a:t>
            </a:r>
            <a:r>
              <a:rPr lang="en-GB">
                <a:solidFill>
                  <a:schemeClr val="dk1"/>
                </a:solidFill>
              </a:rPr>
              <a:t> Open ruoka-oppaassa oppiaineittain: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en-GB" u="sng">
                <a:solidFill>
                  <a:schemeClr val="hlink"/>
                </a:solidFill>
                <a:hlinkClick r:id="rId6"/>
              </a:rPr>
              <a:t>https://openruokaopas.fi/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67" name="Google Shape;167;g14b00900c0d_0_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24964" y="1425050"/>
            <a:ext cx="1834425" cy="752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g14b00900c0d_0_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05538" y="2571738"/>
            <a:ext cx="1673299" cy="983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g14b00900c0d_0_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27813" y="3714750"/>
            <a:ext cx="1428750" cy="142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/>
          <p:cNvSpPr txBox="1"/>
          <p:nvPr/>
        </p:nvSpPr>
        <p:spPr>
          <a:xfrm>
            <a:off x="657225" y="1147400"/>
            <a:ext cx="6828300" cy="1948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GB">
                <a:solidFill>
                  <a:schemeClr val="dk1"/>
                </a:solidFill>
              </a:rPr>
              <a:t>Mikä maailmankauppa? -videon (5 min) kuvan ja linkin</a:t>
            </a:r>
            <a:endParaRPr>
              <a:solidFill>
                <a:schemeClr val="dk1"/>
              </a:solidFill>
            </a:endParaRPr>
          </a:p>
          <a:p>
            <a:pPr marL="285750" marR="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GB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Videon keskeiset käsitteet ja asiat maailmankaupasta, vaatteiden elinkaaresta ja kuluttajavaikuttamisen tavoista</a:t>
            </a:r>
            <a:endParaRPr/>
          </a:p>
          <a:p>
            <a:pPr marL="285750" marR="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GB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Kart</a:t>
            </a:r>
            <a:r>
              <a:rPr lang="en-GB">
                <a:solidFill>
                  <a:schemeClr val="dk1"/>
                </a:solidFill>
              </a:rPr>
              <a:t>toja </a:t>
            </a:r>
            <a:r>
              <a:rPr lang="en-GB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ja kuvia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en-GB">
                <a:solidFill>
                  <a:schemeClr val="dk1"/>
                </a:solidFill>
              </a:rPr>
              <a:t>Lisätietolinkit maailmankaupasta ja kuluttajavaikuttamisen tavoista</a:t>
            </a:r>
            <a:endParaRPr>
              <a:solidFill>
                <a:schemeClr val="dk1"/>
              </a:solidFill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>
                <a:solidFill>
                  <a:schemeClr val="dk1"/>
                </a:solidFill>
              </a:rPr>
              <a:t>Esitystä saa vapaasti käyttää ja muokata omiin tarkoituksiin sopivaksi.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97" name="Google Shape;97;p2"/>
          <p:cNvSpPr txBox="1">
            <a:spLocks noGrp="1"/>
          </p:cNvSpPr>
          <p:nvPr>
            <p:ph type="title"/>
          </p:nvPr>
        </p:nvSpPr>
        <p:spPr>
          <a:xfrm>
            <a:off x="657225" y="247075"/>
            <a:ext cx="3154200" cy="47700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ill Sans"/>
              <a:buNone/>
            </a:pPr>
            <a:r>
              <a:rPr lang="en-GB">
                <a:solidFill>
                  <a:schemeClr val="dk1"/>
                </a:solidFill>
              </a:rPr>
              <a:t>TÄMÄ ESITYS SISÄLTÄÄ: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98" name="Google Shape;98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41821" y="0"/>
            <a:ext cx="1102179" cy="5306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"/>
          <p:cNvSpPr txBox="1"/>
          <p:nvPr/>
        </p:nvSpPr>
        <p:spPr>
          <a:xfrm>
            <a:off x="657213" y="1386427"/>
            <a:ext cx="7923600" cy="23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GB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Mikä on sinun lempivaatteesi?</a:t>
            </a:r>
            <a:endParaRPr/>
          </a:p>
          <a:p>
            <a:pPr marL="342900" marR="0" lvl="0" indent="-342900" algn="l" rtl="0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GB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Minkä tuotteen elinkaari sinua voisi kiinnostaa?</a:t>
            </a:r>
            <a:endParaRPr/>
          </a:p>
          <a:p>
            <a:pPr marL="342900" marR="0" lvl="0" indent="-342900" algn="l" rtl="0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GB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Millä tavoilla sinäkin voisit toimia kestävän kehityksen puolesta? 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4" name="Google Shape;104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41821" y="0"/>
            <a:ext cx="1102179" cy="530679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3"/>
          <p:cNvSpPr txBox="1">
            <a:spLocks noGrp="1"/>
          </p:cNvSpPr>
          <p:nvPr>
            <p:ph type="title"/>
          </p:nvPr>
        </p:nvSpPr>
        <p:spPr>
          <a:xfrm>
            <a:off x="657223" y="247075"/>
            <a:ext cx="1741200" cy="47700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ill Sans"/>
              <a:buNone/>
            </a:pPr>
            <a:r>
              <a:rPr lang="en-GB">
                <a:solidFill>
                  <a:schemeClr val="dk1"/>
                </a:solidFill>
              </a:rPr>
              <a:t>KYSYMYKSIÄ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"/>
          <p:cNvSpPr txBox="1">
            <a:spLocks noGrp="1"/>
          </p:cNvSpPr>
          <p:nvPr>
            <p:ph type="title"/>
          </p:nvPr>
        </p:nvSpPr>
        <p:spPr>
          <a:xfrm>
            <a:off x="2702378" y="159276"/>
            <a:ext cx="3739243" cy="600003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n-GB"/>
              <a:t>MIKÄ MAAILMANKAUPPA?</a:t>
            </a:r>
            <a:endParaRPr/>
          </a:p>
        </p:txBody>
      </p:sp>
      <p:pic>
        <p:nvPicPr>
          <p:cNvPr id="111" name="Google Shape;111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71649" y="1993100"/>
            <a:ext cx="5600702" cy="3150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4"/>
          <p:cNvSpPr txBox="1"/>
          <p:nvPr/>
        </p:nvSpPr>
        <p:spPr>
          <a:xfrm>
            <a:off x="0" y="1054100"/>
            <a:ext cx="9144000" cy="93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Mikä maailmankauppa?</a:t>
            </a:r>
            <a:r>
              <a:rPr lang="en-GB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-video </a:t>
            </a: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GB"/>
              <a:t>kesto 5:09</a:t>
            </a: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en-GB"/>
              <a:t>: </a:t>
            </a:r>
            <a:r>
              <a:rPr lang="en-GB" u="sng">
                <a:solidFill>
                  <a:srgbClr val="1155C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https://youtu.be/sqT3e6g1MGI</a:t>
            </a:r>
            <a:r>
              <a:rPr lang="en-GB">
                <a:solidFill>
                  <a:schemeClr val="dk1"/>
                </a:solidFill>
              </a:rPr>
              <a:t>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i="1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Videolla globaalikasvatuksen asiantuntija Eeva Kemppainen kertoo maailmankaupasta, vaatteiden elinkaaresta ja vaikuttamisen tavoista. </a:t>
            </a:r>
            <a:endParaRPr sz="1600" b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"/>
          <p:cNvSpPr txBox="1">
            <a:spLocks noGrp="1"/>
          </p:cNvSpPr>
          <p:nvPr>
            <p:ph type="title"/>
          </p:nvPr>
        </p:nvSpPr>
        <p:spPr>
          <a:xfrm>
            <a:off x="311700" y="158674"/>
            <a:ext cx="5303545" cy="794364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ill Sans"/>
              <a:buNone/>
            </a:pPr>
            <a:r>
              <a:rPr lang="en-GB">
                <a:solidFill>
                  <a:schemeClr val="dk1"/>
                </a:solidFill>
              </a:rPr>
              <a:t>JOS LEMPIVAATTEESI PUHUISI, MINKÄLAISEN TARINAN SE KERTOISI?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18" name="Google Shape;118;p5"/>
          <p:cNvSpPr txBox="1"/>
          <p:nvPr/>
        </p:nvSpPr>
        <p:spPr>
          <a:xfrm>
            <a:off x="5301945" y="3833461"/>
            <a:ext cx="3842100" cy="129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GB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Eri tuotteiden valmistus vaatii paljon </a:t>
            </a:r>
            <a:r>
              <a:rPr lang="en-GB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raaka-aineita, energiaa ja työntekijöitä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Kulutuksen ja kaupankäynnin kautta </a:t>
            </a:r>
            <a:r>
              <a:rPr lang="en-GB" sz="1400" i="0" u="none" strike="noStrike" cap="none">
                <a:solidFill>
                  <a:srgbClr val="000000"/>
                </a:solidFill>
              </a:rPr>
              <a:t>oma</a:t>
            </a:r>
            <a:r>
              <a:rPr lang="en-GB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elämämme yhdistyy muiden ihmisten ja eläinten elämään </a:t>
            </a: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eri puolilla maailmaa</a:t>
            </a:r>
            <a:endParaRPr/>
          </a:p>
        </p:txBody>
      </p:sp>
      <p:sp>
        <p:nvSpPr>
          <p:cNvPr id="119" name="Google Shape;119;p5"/>
          <p:cNvSpPr txBox="1"/>
          <p:nvPr/>
        </p:nvSpPr>
        <p:spPr>
          <a:xfrm>
            <a:off x="5558095" y="1509472"/>
            <a:ext cx="3099817" cy="1062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Kuinkahan monessa maassa vaate on valmistettu? Mitä ihmisiä, eläimiä ja koneita se on tavannut? Onko vaate rakastettu ja kestävä?</a:t>
            </a:r>
            <a:endParaRPr/>
          </a:p>
        </p:txBody>
      </p:sp>
      <p:pic>
        <p:nvPicPr>
          <p:cNvPr id="120" name="Google Shape;120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1608667"/>
            <a:ext cx="5303544" cy="3534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41821" y="0"/>
            <a:ext cx="1102179" cy="5306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"/>
          <p:cNvSpPr txBox="1">
            <a:spLocks noGrp="1"/>
          </p:cNvSpPr>
          <p:nvPr>
            <p:ph type="title"/>
          </p:nvPr>
        </p:nvSpPr>
        <p:spPr>
          <a:xfrm>
            <a:off x="311700" y="158675"/>
            <a:ext cx="2855400" cy="44130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ill Sans"/>
              <a:buNone/>
            </a:pPr>
            <a:r>
              <a:rPr lang="en-GB">
                <a:solidFill>
                  <a:schemeClr val="dk1"/>
                </a:solidFill>
              </a:rPr>
              <a:t>VAATTEEN ELINKAARI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27" name="Google Shape;127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600" y="1850231"/>
            <a:ext cx="5854701" cy="3293269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6"/>
          <p:cNvSpPr txBox="1"/>
          <p:nvPr/>
        </p:nvSpPr>
        <p:spPr>
          <a:xfrm>
            <a:off x="5853100" y="158675"/>
            <a:ext cx="3291000" cy="5016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GB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Kun yritys suunnittelee vaatteita ja tilaa niitä tehtaalta, </a:t>
            </a: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tarvitaan kankaita</a:t>
            </a:r>
            <a:endParaRPr/>
          </a:p>
          <a:p>
            <a:pPr marL="285750" marR="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Yleisiä raaka-aineita on muovi ja pehmeä puuvilla: esim. Länsi-Afrikan maissa viljelijät kasvattavat, keräävät ja myyvät puuvillaa</a:t>
            </a:r>
            <a:endParaRPr/>
          </a:p>
          <a:p>
            <a:pPr marL="285750" marR="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Aasiassa on hurjasti erikokoisia tehtaita, joissa työntekijät kehräävät puuvillasta lankoja, kutovat, värjäävät ja pesevät kankaita sekä ompelevat vaatteiden osia</a:t>
            </a:r>
            <a:endParaRPr/>
          </a:p>
          <a:p>
            <a:pPr marL="285750" marR="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Kun valmiita tuotteita on rahdattu ja varastoitu, niitä myydään ja markkinoidaan</a:t>
            </a:r>
            <a:endParaRPr/>
          </a:p>
          <a:p>
            <a:pPr marL="285750" marR="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Sitten vaatteita käytetään, korjataan ja kierrätetään, ja kankaita uusiokäytetään tai heitetään pois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7"/>
          <p:cNvSpPr txBox="1">
            <a:spLocks noGrp="1"/>
          </p:cNvSpPr>
          <p:nvPr>
            <p:ph type="title"/>
          </p:nvPr>
        </p:nvSpPr>
        <p:spPr>
          <a:xfrm>
            <a:off x="311700" y="158675"/>
            <a:ext cx="7704900" cy="66990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ill Sans"/>
              <a:buNone/>
            </a:pPr>
            <a:r>
              <a:rPr lang="en-GB">
                <a:solidFill>
                  <a:schemeClr val="dk1"/>
                </a:solidFill>
              </a:rPr>
              <a:t>MAAILMANKAUPPA YHDISTÄÄ ALUEITA, IHMISIÄ JA LUONTOA YMPÄRI MAAILMAN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34" name="Google Shape;134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98802" y="1743074"/>
            <a:ext cx="6045198" cy="3400425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7"/>
          <p:cNvSpPr txBox="1"/>
          <p:nvPr/>
        </p:nvSpPr>
        <p:spPr>
          <a:xfrm>
            <a:off x="-9372" y="1973400"/>
            <a:ext cx="3108174" cy="31700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GB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Tuotteen elinkaarella</a:t>
            </a:r>
            <a:r>
              <a:rPr lang="en-GB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on monenlaisia</a:t>
            </a:r>
            <a:r>
              <a:rPr lang="en-GB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vaiheita ja vaikutuksia aivan alkuvaiheen suunnittelusta siihen asti, kun tuote poistetaan käytöstä.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GB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Maailmankauppa </a:t>
            </a:r>
            <a:r>
              <a:rPr lang="en-GB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tarkoittaa</a:t>
            </a:r>
            <a:r>
              <a:rPr lang="en-GB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kansainvälistä vientiä ja tuontia</a:t>
            </a:r>
            <a:r>
              <a:rPr lang="en-GB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GB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Eri tuotannon vaiheita tapahtuu kaikkialla maailmassa, kun valtiot ja yritykset myyvät ja ostavat tuotteita.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GB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Elinkaaret yhdistävät alueita, luonnonvaroja, infrastruktuuria ja ihmisiä </a:t>
            </a:r>
            <a:r>
              <a:rPr lang="en-GB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suureksi verkostoksi</a:t>
            </a:r>
            <a:r>
              <a:rPr lang="en-GB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8"/>
          <p:cNvSpPr txBox="1">
            <a:spLocks noGrp="1"/>
          </p:cNvSpPr>
          <p:nvPr>
            <p:ph type="title"/>
          </p:nvPr>
        </p:nvSpPr>
        <p:spPr>
          <a:xfrm>
            <a:off x="311700" y="158674"/>
            <a:ext cx="6695028" cy="461812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ill Sans"/>
              <a:buNone/>
            </a:pPr>
            <a:r>
              <a:rPr lang="en-GB">
                <a:solidFill>
                  <a:schemeClr val="dk1"/>
                </a:solidFill>
              </a:rPr>
              <a:t>TUOTANTO JA KULUTUS AIHEUTTAVAT ONGELMIA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41" name="Google Shape;141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41821" y="0"/>
            <a:ext cx="1102179" cy="530679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8"/>
          <p:cNvSpPr txBox="1"/>
          <p:nvPr/>
        </p:nvSpPr>
        <p:spPr>
          <a:xfrm>
            <a:off x="5602815" y="2465844"/>
            <a:ext cx="3539067" cy="26776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GB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Globaalin pohjoisen maat käyttävät hyväksi </a:t>
            </a:r>
            <a:r>
              <a:rPr lang="en-GB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luonnonvaroja ja työvoimaa globaalissa etelässä, ja voitot kertyvät rikkaille.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GB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Ihmisiin ja ympäristöön </a:t>
            </a:r>
            <a:r>
              <a:rPr lang="en-GB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tuotanto vaikuttaa usein negatiivisesti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GB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Vaateteollisuus </a:t>
            </a:r>
            <a:r>
              <a:rPr lang="en-GB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 yksi maailman saastuttavimmista teollisuuden aloista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GB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Työntekijät kamppailevat </a:t>
            </a:r>
            <a:r>
              <a:rPr lang="en-GB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ihmisoikeuksien</a:t>
            </a:r>
            <a:r>
              <a:rPr lang="en-GB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puolesta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GB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Ydinongelma on </a:t>
            </a:r>
            <a:r>
              <a:rPr lang="en-GB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ylikulutus ja halvat, huonot tuotteet</a:t>
            </a:r>
            <a:r>
              <a:rPr lang="en-GB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kuten pikamuoti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" name="Google Shape;143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1175657"/>
            <a:ext cx="5612578" cy="39678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9"/>
          <p:cNvSpPr txBox="1">
            <a:spLocks noGrp="1"/>
          </p:cNvSpPr>
          <p:nvPr>
            <p:ph type="title"/>
          </p:nvPr>
        </p:nvSpPr>
        <p:spPr>
          <a:xfrm>
            <a:off x="311700" y="158675"/>
            <a:ext cx="6563400" cy="46860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ill Sans"/>
              <a:buNone/>
            </a:pPr>
            <a:r>
              <a:rPr lang="en-GB">
                <a:solidFill>
                  <a:schemeClr val="dk1"/>
                </a:solidFill>
              </a:rPr>
              <a:t>TARVITSEMME KESTÄVÄN KEHITYKSEN RATKAISUJA!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49" name="Google Shape;149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22701" y="1371600"/>
            <a:ext cx="5821299" cy="377190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9"/>
          <p:cNvSpPr txBox="1"/>
          <p:nvPr/>
        </p:nvSpPr>
        <p:spPr>
          <a:xfrm>
            <a:off x="0" y="2896731"/>
            <a:ext cx="3305700" cy="2247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GB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Meidän täytyy </a:t>
            </a:r>
            <a:r>
              <a:rPr lang="en-GB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muuttaa tuotantotapoja ja vähentää kulutusta </a:t>
            </a:r>
            <a:r>
              <a:rPr lang="en-GB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alle puoleen nykyisestä!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GB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Agenda 2030 -tavoitteisiin </a:t>
            </a:r>
            <a:r>
              <a:rPr lang="en-GB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kuuluvat ihmisarvoinen työ ja talous (8), vastuullinen kuluttaminen (12) sekä kestävä kauppa yhteistyön ja sopimusten kautta (17)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GB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Onneksi </a:t>
            </a:r>
            <a:r>
              <a:rPr lang="en-GB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vaikuttamisen tapoja</a:t>
            </a:r>
            <a:r>
              <a:rPr lang="en-GB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on paljon!</a:t>
            </a:r>
            <a:endParaRPr/>
          </a:p>
        </p:txBody>
      </p:sp>
      <p:pic>
        <p:nvPicPr>
          <p:cNvPr id="151" name="Google Shape;151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41821" y="0"/>
            <a:ext cx="1102179" cy="5306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akkaus">
  <a:themeElements>
    <a:clrScheme name="Pakkaus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550</Words>
  <Application>Microsoft Office PowerPoint</Application>
  <PresentationFormat>Näytössä katseltava esitys (16:9)</PresentationFormat>
  <Paragraphs>62</Paragraphs>
  <Slides>11</Slides>
  <Notes>11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11</vt:i4>
      </vt:variant>
    </vt:vector>
  </HeadingPairs>
  <TitlesOfParts>
    <vt:vector size="15" baseType="lpstr">
      <vt:lpstr>Archivo Black</vt:lpstr>
      <vt:lpstr>Gill Sans</vt:lpstr>
      <vt:lpstr>Arial</vt:lpstr>
      <vt:lpstr>Pakkaus</vt:lpstr>
      <vt:lpstr>PowerPoint-esitys</vt:lpstr>
      <vt:lpstr>TÄMÄ ESITYS SISÄLTÄÄ:</vt:lpstr>
      <vt:lpstr>KYSYMYKSIÄ</vt:lpstr>
      <vt:lpstr>MIKÄ MAAILMANKAUPPA?</vt:lpstr>
      <vt:lpstr>JOS LEMPIVAATTEESI PUHUISI, MINKÄLAISEN TARINAN SE KERTOISI?</vt:lpstr>
      <vt:lpstr>VAATTEEN ELINKAARI</vt:lpstr>
      <vt:lpstr>MAAILMANKAUPPA YHDISTÄÄ ALUEITA, IHMISIÄ JA LUONTOA YMPÄRI MAAILMAN</vt:lpstr>
      <vt:lpstr>TUOTANTO JA KULUTUS AIHEUTTAVAT ONGELMIA</vt:lpstr>
      <vt:lpstr>TARVITSEMME KESTÄVÄN KEHITYKSEN RATKAISUJA!</vt:lpstr>
      <vt:lpstr>ÄLÄ OLE ZOMBIKULUTTAJA VAAN VAIKUTTAJA!</vt:lpstr>
      <vt:lpstr>LISÄTIETOA MAAILMANKAUPASTA JA KULUTTAJAVAIKUTTAMISESTA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cp:lastModifiedBy>Eeva Kemppainen</cp:lastModifiedBy>
  <cp:revision>1</cp:revision>
  <dcterms:modified xsi:type="dcterms:W3CDTF">2022-09-05T15:17:33Z</dcterms:modified>
</cp:coreProperties>
</file>